
<file path=[Content_Types].xml><?xml version="1.0" encoding="utf-8"?>
<Types xmlns="http://schemas.openxmlformats.org/package/2006/content-types">
  <Default Extension="bin" ContentType="image/unknown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404" r:id="rId5"/>
    <p:sldMasterId id="2147484428" r:id="rId6"/>
    <p:sldMasterId id="2147484455" r:id="rId7"/>
  </p:sldMasterIdLst>
  <p:notesMasterIdLst>
    <p:notesMasterId r:id="rId41"/>
  </p:notesMasterIdLst>
  <p:handoutMasterIdLst>
    <p:handoutMasterId r:id="rId42"/>
  </p:handoutMasterIdLst>
  <p:sldIdLst>
    <p:sldId id="1393" r:id="rId8"/>
    <p:sldId id="1800" r:id="rId9"/>
    <p:sldId id="1776" r:id="rId10"/>
    <p:sldId id="1801" r:id="rId11"/>
    <p:sldId id="1765" r:id="rId12"/>
    <p:sldId id="1699" r:id="rId13"/>
    <p:sldId id="1732" r:id="rId14"/>
    <p:sldId id="1707" r:id="rId15"/>
    <p:sldId id="1708" r:id="rId16"/>
    <p:sldId id="1709" r:id="rId17"/>
    <p:sldId id="1710" r:id="rId18"/>
    <p:sldId id="1723" r:id="rId19"/>
    <p:sldId id="1724" r:id="rId20"/>
    <p:sldId id="1712" r:id="rId21"/>
    <p:sldId id="1713" r:id="rId22"/>
    <p:sldId id="1714" r:id="rId23"/>
    <p:sldId id="1715" r:id="rId24"/>
    <p:sldId id="1721" r:id="rId25"/>
    <p:sldId id="1722" r:id="rId26"/>
    <p:sldId id="1727" r:id="rId27"/>
    <p:sldId id="1728" r:id="rId28"/>
    <p:sldId id="1729" r:id="rId29"/>
    <p:sldId id="1730" r:id="rId30"/>
    <p:sldId id="1725" r:id="rId31"/>
    <p:sldId id="1726" r:id="rId32"/>
    <p:sldId id="1717" r:id="rId33"/>
    <p:sldId id="1718" r:id="rId34"/>
    <p:sldId id="1701" r:id="rId35"/>
    <p:sldId id="1704" r:id="rId36"/>
    <p:sldId id="1703" r:id="rId37"/>
    <p:sldId id="1705" r:id="rId38"/>
    <p:sldId id="1802" r:id="rId39"/>
    <p:sldId id="1615" r:id="rId40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gnite 2016 Template Light" id="{A073DAE3-B461-442F-A3D3-6642BD875E45}">
          <p14:sldIdLst>
            <p14:sldId id="1393"/>
            <p14:sldId id="1800"/>
            <p14:sldId id="1776"/>
            <p14:sldId id="1801"/>
            <p14:sldId id="1765"/>
            <p14:sldId id="1699"/>
            <p14:sldId id="1732"/>
            <p14:sldId id="1707"/>
            <p14:sldId id="1708"/>
            <p14:sldId id="1709"/>
            <p14:sldId id="1710"/>
            <p14:sldId id="1723"/>
            <p14:sldId id="1724"/>
            <p14:sldId id="1712"/>
            <p14:sldId id="1713"/>
            <p14:sldId id="1714"/>
            <p14:sldId id="1715"/>
            <p14:sldId id="1721"/>
            <p14:sldId id="1722"/>
            <p14:sldId id="1727"/>
            <p14:sldId id="1728"/>
            <p14:sldId id="1729"/>
            <p14:sldId id="1730"/>
            <p14:sldId id="1725"/>
            <p14:sldId id="1726"/>
            <p14:sldId id="1717"/>
            <p14:sldId id="1718"/>
            <p14:sldId id="1701"/>
            <p14:sldId id="1704"/>
            <p14:sldId id="1703"/>
            <p14:sldId id="1705"/>
            <p14:sldId id="1802"/>
          </p14:sldIdLst>
        </p14:section>
        <p14:section name="Finalizando" id="{CF622469-3E87-46BA-8ED6-912C47B00EF3}">
          <p14:sldIdLst>
            <p14:sldId id="16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B2B2B2"/>
    <a:srgbClr val="EAEAEA"/>
    <a:srgbClr val="F8F8F8"/>
    <a:srgbClr val="FFFFCC"/>
    <a:srgbClr val="CCECFF"/>
    <a:srgbClr val="3366CC"/>
    <a:srgbClr val="008080"/>
    <a:srgbClr val="FFFBD9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96" autoAdjust="0"/>
    <p:restoredTop sz="79472" autoAdjust="0"/>
  </p:normalViewPr>
  <p:slideViewPr>
    <p:cSldViewPr>
      <p:cViewPr varScale="1">
        <p:scale>
          <a:sx n="73" d="100"/>
          <a:sy n="73" d="100"/>
        </p:scale>
        <p:origin x="749" y="283"/>
      </p:cViewPr>
      <p:guideLst>
        <p:guide orient="horz" pos="2203"/>
        <p:guide pos="39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7152"/>
    </p:cViewPr>
  </p:sorterViewPr>
  <p:notesViewPr>
    <p:cSldViewPr showGuides="1">
      <p:cViewPr varScale="1">
        <p:scale>
          <a:sx n="83" d="100"/>
          <a:sy n="83" d="100"/>
        </p:scale>
        <p:origin x="232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commentAuthors" Target="commentAuthor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theme" Target="theme/theme1.xml"/><Relationship Id="rId20" Type="http://schemas.openxmlformats.org/officeDocument/2006/relationships/slide" Target="slides/slide13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Ignite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3/23/2025 4:28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Ignite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3/23/2025 4:27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3/23/2025 4:27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1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3/23/2025 4:27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5776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3/23/2025 4:27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0754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3/23/2025 4:27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734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3/23/2025 4:27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171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3/23/2025 4:27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994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3/23/2025 4:27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609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3/23/2025 4:27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2728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3/23/2025 4:27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8094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3/23/2025 4:27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1693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3/23/2025 4:27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647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951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3/23/2025 4:27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4238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3/23/2025 4:27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1361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3/23/2025 4:27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286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3/23/2025 4:27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2956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3/23/2025 4:27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8033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3/23/2025 4:27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396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3/23/2025 5:08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957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3/23/2025 5:07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7036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3/23/2025 4:27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6925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3/23/2025 4:27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995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41757-FFEE-064A-4757-AA73976FF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F85E5FF-6281-9891-0EB1-312AEFC2A6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89C9E25-4434-CE8B-DE14-B472EF4C2B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67A44B3-4D03-C22B-4889-7DCA05891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087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3/23/2025 4:27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4265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3/23/2025 4:27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3250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B0717-EF79-6E7C-AB4E-8CC7FD836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DD9B4B8-7863-E787-045C-99E8A620C9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22D1632-6226-D0FF-9B53-1A74CAFEE2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31E6E510-1D38-F49A-4829-68174380DD6D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CA3FA4-3A3B-8247-E9BB-2BA4F33E3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C38D2F01-E84B-1D9C-5B1B-4A7730FBAFD9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3/23/2025 4:27 PM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98E40ED-FBCA-B0EA-69AB-672CF802E3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4300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3/23/2025 4:27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09973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6D6F9-BBC2-28FA-A728-08F000AAB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15D625D-563B-53E2-3C7A-36C0306B10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E04547F-784F-7977-5F4B-8D5C412528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79BD7CF-0603-99CC-FA14-551EDEFFC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895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3/23/2025 4:27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576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3/23/2025 4:27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698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3/23/2025 4:27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203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3/23/2025 4:27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861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3/23/2025 4:27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439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87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10092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7"/>
            <a:ext cx="300223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aspnetConference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‬</a:t>
            </a:r>
          </a:p>
        </p:txBody>
      </p:sp>
    </p:spTree>
    <p:extLst>
      <p:ext uri="{BB962C8B-B14F-4D97-AF65-F5344CB8AC3E}">
        <p14:creationId xmlns:p14="http://schemas.microsoft.com/office/powerpoint/2010/main" val="2342740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E4A19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1824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03BBCC4F-8F06-4D2A-BAEF-085061C7429D}" type="datetimeFigureOut">
              <a:rPr lang="pt-BR" smtClean="0"/>
              <a:t>23/03/2025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49129" y="6482892"/>
            <a:ext cx="393821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2809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3E0E13C-003D-4B40-A941-409C05DCCE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62822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01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37503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61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7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1069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125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15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819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62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266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467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197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62245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08889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07403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2457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09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0224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75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978516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89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769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847824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918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27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1700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494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4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107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384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682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579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89983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22793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431795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77793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5737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52959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89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936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099056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6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231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1824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03BBCC4F-8F06-4D2A-BAEF-085061C7429D}" type="datetimeFigureOut">
              <a:rPr lang="pt-BR" smtClean="0"/>
              <a:t>23/03/2025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49129" y="6482892"/>
            <a:ext cx="393821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2809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3E0E13C-003D-4B40-A941-409C05DCCE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90993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872E4-1EB3-4AD0-8A8C-9ACF3E188437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7ADA7-AC71-4BF6-BCA0-0FC767D289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8979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4929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_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189039" y="2125663"/>
            <a:ext cx="10058400" cy="912813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388474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196078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712663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4371038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4141863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987067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0772207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274249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824707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89568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140417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18256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06989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4225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4892327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76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2159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369321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40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172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8" r:id="rId1"/>
    <p:sldLayoutId id="2147484300" r:id="rId2"/>
    <p:sldLayoutId id="2147484295" r:id="rId3"/>
    <p:sldLayoutId id="2147484240" r:id="rId4"/>
    <p:sldLayoutId id="2147484296" r:id="rId5"/>
    <p:sldLayoutId id="2147484241" r:id="rId6"/>
    <p:sldLayoutId id="2147484297" r:id="rId7"/>
    <p:sldLayoutId id="2147484244" r:id="rId8"/>
    <p:sldLayoutId id="2147484298" r:id="rId9"/>
    <p:sldLayoutId id="2147484245" r:id="rId10"/>
    <p:sldLayoutId id="2147484247" r:id="rId11"/>
    <p:sldLayoutId id="2147484249" r:id="rId12"/>
    <p:sldLayoutId id="2147484301" r:id="rId13"/>
    <p:sldLayoutId id="2147484251" r:id="rId14"/>
    <p:sldLayoutId id="2147484252" r:id="rId15"/>
    <p:sldLayoutId id="2147484257" r:id="rId16"/>
    <p:sldLayoutId id="2147484258" r:id="rId17"/>
    <p:sldLayoutId id="2147484260" r:id="rId18"/>
    <p:sldLayoutId id="2147484299" r:id="rId19"/>
    <p:sldLayoutId id="2147484263" r:id="rId20"/>
    <p:sldLayoutId id="2147484403" r:id="rId21"/>
    <p:sldLayoutId id="2147484477" r:id="rId22"/>
    <p:sldLayoutId id="2147484478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828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5" r:id="rId1"/>
    <p:sldLayoutId id="2147484406" r:id="rId2"/>
    <p:sldLayoutId id="2147484407" r:id="rId3"/>
    <p:sldLayoutId id="2147484408" r:id="rId4"/>
    <p:sldLayoutId id="2147484409" r:id="rId5"/>
    <p:sldLayoutId id="2147484410" r:id="rId6"/>
    <p:sldLayoutId id="2147484411" r:id="rId7"/>
    <p:sldLayoutId id="2147484412" r:id="rId8"/>
    <p:sldLayoutId id="2147484413" r:id="rId9"/>
    <p:sldLayoutId id="2147484414" r:id="rId10"/>
    <p:sldLayoutId id="2147484415" r:id="rId11"/>
    <p:sldLayoutId id="2147484416" r:id="rId12"/>
    <p:sldLayoutId id="2147484417" r:id="rId13"/>
    <p:sldLayoutId id="2147484418" r:id="rId14"/>
    <p:sldLayoutId id="2147484419" r:id="rId15"/>
    <p:sldLayoutId id="2147484420" r:id="rId16"/>
    <p:sldLayoutId id="2147484421" r:id="rId17"/>
    <p:sldLayoutId id="2147484422" r:id="rId18"/>
    <p:sldLayoutId id="2147484423" r:id="rId19"/>
    <p:sldLayoutId id="2147484424" r:id="rId20"/>
    <p:sldLayoutId id="2147484425" r:id="rId21"/>
    <p:sldLayoutId id="2147484426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989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9" r:id="rId1"/>
    <p:sldLayoutId id="2147484430" r:id="rId2"/>
    <p:sldLayoutId id="2147484431" r:id="rId3"/>
    <p:sldLayoutId id="2147484432" r:id="rId4"/>
    <p:sldLayoutId id="2147484433" r:id="rId5"/>
    <p:sldLayoutId id="2147484434" r:id="rId6"/>
    <p:sldLayoutId id="2147484435" r:id="rId7"/>
    <p:sldLayoutId id="2147484436" r:id="rId8"/>
    <p:sldLayoutId id="2147484437" r:id="rId9"/>
    <p:sldLayoutId id="2147484438" r:id="rId10"/>
    <p:sldLayoutId id="2147484439" r:id="rId11"/>
    <p:sldLayoutId id="2147484440" r:id="rId12"/>
    <p:sldLayoutId id="2147484441" r:id="rId13"/>
    <p:sldLayoutId id="2147484442" r:id="rId14"/>
    <p:sldLayoutId id="2147484443" r:id="rId15"/>
    <p:sldLayoutId id="2147484444" r:id="rId16"/>
    <p:sldLayoutId id="2147484445" r:id="rId17"/>
    <p:sldLayoutId id="2147484446" r:id="rId18"/>
    <p:sldLayoutId id="2147484447" r:id="rId19"/>
    <p:sldLayoutId id="2147484448" r:id="rId20"/>
    <p:sldLayoutId id="2147484449" r:id="rId21"/>
    <p:sldLayoutId id="2147484450" r:id="rId22"/>
    <p:sldLayoutId id="2147484451" r:id="rId23"/>
    <p:sldLayoutId id="2147484452" r:id="rId24"/>
    <p:sldLayoutId id="2147484453" r:id="rId2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9367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56" r:id="rId1"/>
    <p:sldLayoutId id="2147484457" r:id="rId2"/>
    <p:sldLayoutId id="2147484458" r:id="rId3"/>
    <p:sldLayoutId id="2147484459" r:id="rId4"/>
    <p:sldLayoutId id="2147484460" r:id="rId5"/>
    <p:sldLayoutId id="2147484461" r:id="rId6"/>
    <p:sldLayoutId id="2147484462" r:id="rId7"/>
    <p:sldLayoutId id="2147484463" r:id="rId8"/>
    <p:sldLayoutId id="2147484464" r:id="rId9"/>
    <p:sldLayoutId id="2147484465" r:id="rId10"/>
    <p:sldLayoutId id="2147484466" r:id="rId11"/>
    <p:sldLayoutId id="2147484467" r:id="rId12"/>
    <p:sldLayoutId id="2147484468" r:id="rId13"/>
    <p:sldLayoutId id="2147484469" r:id="rId14"/>
    <p:sldLayoutId id="2147484470" r:id="rId15"/>
    <p:sldLayoutId id="2147484471" r:id="rId16"/>
    <p:sldLayoutId id="2147484472" r:id="rId17"/>
    <p:sldLayoutId id="2147484473" r:id="rId18"/>
    <p:sldLayoutId id="2147484474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28.png"/><Relationship Id="rId4" Type="http://schemas.openxmlformats.org/officeDocument/2006/relationships/image" Target="../media/image4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28.png"/><Relationship Id="rId4" Type="http://schemas.openxmlformats.org/officeDocument/2006/relationships/image" Target="../media/image4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14.svg"/><Relationship Id="rId4" Type="http://schemas.openxmlformats.org/officeDocument/2006/relationships/image" Target="../media/image60.png"/><Relationship Id="rId9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14.svg"/><Relationship Id="rId4" Type="http://schemas.openxmlformats.org/officeDocument/2006/relationships/image" Target="../media/image60.png"/><Relationship Id="rId9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73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73.bin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12factor.net/pt_br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28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915189BD-7EAE-4A0C-BD8E-B94BE30EF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" y="5920754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 descr="Logotipo, Ícone&#10;&#10;Descrição gerada automaticamente">
            <a:extLst>
              <a:ext uri="{FF2B5EF4-FFF2-40B4-BE49-F238E27FC236}">
                <a16:creationId xmlns:a16="http://schemas.microsoft.com/office/drawing/2014/main" id="{6B98DA78-7D59-B617-2CAC-9BE0E9BB88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06" r="30348" b="40106"/>
          <a:stretch/>
        </p:blipFill>
        <p:spPr>
          <a:xfrm>
            <a:off x="2761627" y="3390565"/>
            <a:ext cx="1696393" cy="152206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AAEAB27-A319-5284-F268-EAD7BD3A3E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358" r="31153" b="27022"/>
          <a:stretch/>
        </p:blipFill>
        <p:spPr>
          <a:xfrm>
            <a:off x="4498889" y="3447318"/>
            <a:ext cx="1499183" cy="140855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E96B1BA-A61C-7FB1-5527-79EB2B8B79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4344" y="3359944"/>
            <a:ext cx="1319418" cy="1583302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3F7AF661-98BD-CD92-991E-29122159B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982" y="394849"/>
            <a:ext cx="11201400" cy="2297169"/>
          </a:xfrm>
        </p:spPr>
        <p:txBody>
          <a:bodyPr/>
          <a:lstStyle/>
          <a:p>
            <a:r>
              <a:rPr lang="pt-BR" b="1" dirty="0" err="1"/>
              <a:t>Twelve</a:t>
            </a:r>
            <a:r>
              <a:rPr lang="pt-BR" b="1" dirty="0"/>
              <a:t>-Factor App</a:t>
            </a:r>
            <a:br>
              <a:rPr lang="pt-BR" sz="4800" b="1" dirty="0"/>
            </a:br>
            <a:r>
              <a:rPr lang="pt-BR" sz="4800" b="1" dirty="0"/>
              <a:t>Boas Práticas em Aplicações na Nuvem...</a:t>
            </a:r>
            <a:br>
              <a:rPr lang="pt-BR" sz="4800" b="1" dirty="0"/>
            </a:br>
            <a:r>
              <a:rPr lang="pt-BR" sz="4800" b="1" dirty="0"/>
              <a:t>e também fora dela...</a:t>
            </a:r>
            <a:br>
              <a:rPr lang="pt-BR" sz="4800" b="1" dirty="0"/>
            </a:br>
            <a:endParaRPr lang="pt-BR" sz="3200" dirty="0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67421AE2-B4E6-7101-0E66-13B14DB047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13837" y="3431348"/>
            <a:ext cx="1829413" cy="1444655"/>
          </a:xfrm>
          <a:prstGeom prst="rect">
            <a:avLst/>
          </a:prstGeom>
        </p:spPr>
      </p:pic>
      <p:pic>
        <p:nvPicPr>
          <p:cNvPr id="17" name="Imagem 16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E76D34C4-EA8E-CDF2-F81B-3BB0967011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3762" y="3276557"/>
            <a:ext cx="1750075" cy="1750075"/>
          </a:xfrm>
          <a:prstGeom prst="rect">
            <a:avLst/>
          </a:prstGeom>
        </p:spPr>
      </p:pic>
      <p:pic>
        <p:nvPicPr>
          <p:cNvPr id="19" name="Imagem 18" descr="Logotipo, Ícone&#10;&#10;Descrição gerada automaticamente">
            <a:extLst>
              <a:ext uri="{FF2B5EF4-FFF2-40B4-BE49-F238E27FC236}">
                <a16:creationId xmlns:a16="http://schemas.microsoft.com/office/drawing/2014/main" id="{AB5BBBC9-DDDA-77B3-F68D-74D64276FF96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56229"/>
          <a:stretch/>
        </p:blipFill>
        <p:spPr>
          <a:xfrm>
            <a:off x="1320090" y="3447318"/>
            <a:ext cx="1400668" cy="1337514"/>
          </a:xfrm>
          <a:prstGeom prst="rect">
            <a:avLst/>
          </a:prstGeom>
        </p:spPr>
      </p:pic>
      <p:grpSp>
        <p:nvGrpSpPr>
          <p:cNvPr id="26" name="Agrupar 25">
            <a:extLst>
              <a:ext uri="{FF2B5EF4-FFF2-40B4-BE49-F238E27FC236}">
                <a16:creationId xmlns:a16="http://schemas.microsoft.com/office/drawing/2014/main" id="{184AA781-EFF1-8968-51D7-F8C7A41CFF6E}"/>
              </a:ext>
            </a:extLst>
          </p:cNvPr>
          <p:cNvGrpSpPr/>
          <p:nvPr/>
        </p:nvGrpSpPr>
        <p:grpSpPr>
          <a:xfrm>
            <a:off x="2617996" y="5832884"/>
            <a:ext cx="3913556" cy="1004020"/>
            <a:chOff x="2617996" y="5832884"/>
            <a:chExt cx="3913556" cy="1004020"/>
          </a:xfrm>
        </p:grpSpPr>
        <p:pic>
          <p:nvPicPr>
            <p:cNvPr id="21" name="Imagem 14">
              <a:extLst>
                <a:ext uri="{FF2B5EF4-FFF2-40B4-BE49-F238E27FC236}">
                  <a16:creationId xmlns:a16="http://schemas.microsoft.com/office/drawing/2014/main" id="{0CBB541C-1990-008D-F80D-0805E966E3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r="73887"/>
            <a:stretch/>
          </p:blipFill>
          <p:spPr>
            <a:xfrm>
              <a:off x="2617996" y="5832884"/>
              <a:ext cx="1022624" cy="1004020"/>
            </a:xfrm>
            <a:prstGeom prst="rect">
              <a:avLst/>
            </a:prstGeom>
          </p:spPr>
        </p:pic>
        <p:pic>
          <p:nvPicPr>
            <p:cNvPr id="25" name="Imagem 14">
              <a:extLst>
                <a:ext uri="{FF2B5EF4-FFF2-40B4-BE49-F238E27FC236}">
                  <a16:creationId xmlns:a16="http://schemas.microsoft.com/office/drawing/2014/main" id="{B10AAD3B-D321-9174-3D4D-5BC6255F6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l="26180"/>
            <a:stretch/>
          </p:blipFill>
          <p:spPr>
            <a:xfrm>
              <a:off x="3640620" y="5832884"/>
              <a:ext cx="2890932" cy="1004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07559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2. Dependências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5237" y="2278062"/>
            <a:ext cx="6629400" cy="2179058"/>
          </a:xfrm>
        </p:spPr>
        <p:txBody>
          <a:bodyPr/>
          <a:lstStyle/>
          <a:p>
            <a:r>
              <a:rPr lang="pt-BR" sz="4800" dirty="0">
                <a:solidFill>
                  <a:srgbClr val="494949"/>
                </a:solidFill>
              </a:rPr>
              <a:t>Declare e isole explicitamente as dependências</a:t>
            </a:r>
            <a:endParaRPr lang="pt-BR" sz="4800" b="1" dirty="0">
              <a:solidFill>
                <a:srgbClr val="494949"/>
              </a:solidFill>
            </a:endParaRP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B0928F83-3C11-4109-8D02-59F6B6E6F1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653"/>
          <a:stretch/>
        </p:blipFill>
        <p:spPr>
          <a:xfrm>
            <a:off x="8161337" y="2216326"/>
            <a:ext cx="2000270" cy="2004124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D225747B-C7D5-4E53-8A29-8E935E73B4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667" t="10635" r="28667" b="10635"/>
          <a:stretch/>
        </p:blipFill>
        <p:spPr>
          <a:xfrm>
            <a:off x="10333037" y="2659062"/>
            <a:ext cx="1276370" cy="123648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52A2498-1E33-5484-0B2A-159E7A50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5"/>
          <a:stretch/>
        </p:blipFill>
        <p:spPr bwMode="auto">
          <a:xfrm>
            <a:off x="8702608" y="4229185"/>
            <a:ext cx="2745781" cy="73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88869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2. Dependências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7772399" cy="514602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494949"/>
                </a:solidFill>
              </a:rPr>
              <a:t>Devemos ter a capacidade de </a:t>
            </a:r>
            <a:r>
              <a:rPr lang="pt-BR" sz="2600" b="1" dirty="0">
                <a:solidFill>
                  <a:srgbClr val="494949"/>
                </a:solidFill>
              </a:rPr>
              <a:t>restaurar dependências de um projeto com facilidade </a:t>
            </a:r>
            <a:r>
              <a:rPr lang="pt-BR" sz="2600" dirty="0">
                <a:solidFill>
                  <a:srgbClr val="494949"/>
                </a:solidFill>
              </a:rPr>
              <a:t>(uso de arquivos declarando as mesmas)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494949"/>
                </a:solidFill>
              </a:rPr>
              <a:t>Pare de copiar pacotes, bibliotecas para um projeto!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494949"/>
                </a:solidFill>
              </a:rPr>
              <a:t>Reaproveitamento de código</a:t>
            </a:r>
          </a:p>
          <a:p>
            <a:endParaRPr lang="pt-BR" sz="2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b="1" dirty="0" err="1">
                <a:solidFill>
                  <a:srgbClr val="494949"/>
                </a:solidFill>
              </a:rPr>
              <a:t>NuGet</a:t>
            </a:r>
            <a:r>
              <a:rPr lang="pt-BR" sz="2600" b="1" dirty="0">
                <a:solidFill>
                  <a:srgbClr val="494949"/>
                </a:solidFill>
              </a:rPr>
              <a:t>, </a:t>
            </a:r>
            <a:r>
              <a:rPr lang="pt-BR" sz="2600" b="1" dirty="0" err="1">
                <a:solidFill>
                  <a:srgbClr val="494949"/>
                </a:solidFill>
              </a:rPr>
              <a:t>npm</a:t>
            </a:r>
            <a:r>
              <a:rPr lang="pt-BR" sz="2600" b="1" dirty="0">
                <a:solidFill>
                  <a:srgbClr val="494949"/>
                </a:solidFill>
              </a:rPr>
              <a:t>, </a:t>
            </a:r>
            <a:r>
              <a:rPr lang="pt-BR" sz="2600" b="1" dirty="0" err="1">
                <a:solidFill>
                  <a:srgbClr val="494949"/>
                </a:solidFill>
              </a:rPr>
              <a:t>Maven</a:t>
            </a:r>
            <a:r>
              <a:rPr lang="pt-BR" sz="2600" b="1" dirty="0">
                <a:solidFill>
                  <a:srgbClr val="494949"/>
                </a:solidFill>
              </a:rPr>
              <a:t>...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494949"/>
                </a:solidFill>
              </a:rPr>
              <a:t>Possibilidade de uso de repositórios privados</a:t>
            </a:r>
            <a:endParaRPr lang="pt-BR" sz="2600" b="1" dirty="0">
              <a:solidFill>
                <a:srgbClr val="494949"/>
              </a:solidFill>
            </a:endParaRP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E546045B-A4F9-44A2-AE40-219DFEE01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837" y="2076893"/>
            <a:ext cx="3583981" cy="1089724"/>
          </a:xfrm>
          <a:prstGeom prst="rect">
            <a:avLst/>
          </a:prstGeom>
        </p:spPr>
      </p:pic>
      <p:pic>
        <p:nvPicPr>
          <p:cNvPr id="11" name="Imagem 10" descr="Desenho de pessoa e texto branco&#10;&#10;Descrição gerada automaticamente com confiança média">
            <a:extLst>
              <a:ext uri="{FF2B5EF4-FFF2-40B4-BE49-F238E27FC236}">
                <a16:creationId xmlns:a16="http://schemas.microsoft.com/office/drawing/2014/main" id="{51CE4AA1-D9BC-45F2-9DB5-054082235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419" y="3586438"/>
            <a:ext cx="2601615" cy="1009111"/>
          </a:xfrm>
          <a:prstGeom prst="rect">
            <a:avLst/>
          </a:prstGeom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FA30B1F8-AF1B-DF4D-F5C2-76428F9792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5"/>
          <a:stretch/>
        </p:blipFill>
        <p:spPr bwMode="auto">
          <a:xfrm>
            <a:off x="8504237" y="5015371"/>
            <a:ext cx="3583981" cy="96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44116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3. Configurações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5237" y="2627201"/>
            <a:ext cx="7620000" cy="1403461"/>
          </a:xfrm>
        </p:spPr>
        <p:txBody>
          <a:bodyPr/>
          <a:lstStyle/>
          <a:p>
            <a:r>
              <a:rPr lang="pt-BR" sz="4400" dirty="0">
                <a:solidFill>
                  <a:srgbClr val="494949"/>
                </a:solidFill>
              </a:rPr>
              <a:t>Armazene as configurações no ambiente</a:t>
            </a:r>
            <a:endParaRPr lang="pt-BR" sz="4400" b="1" dirty="0">
              <a:solidFill>
                <a:srgbClr val="494949"/>
              </a:solidFill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B60CCCD1-F41A-E6A3-8A4F-14FDF8FCC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33037" y="3725862"/>
            <a:ext cx="1418148" cy="1418148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F534AB89-9834-2E26-47FA-FF0F385F56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83038" y="3725862"/>
            <a:ext cx="1418148" cy="1418148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8D1D0E6-F828-A7FE-675E-6271B55A86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669"/>
          <a:stretch/>
        </p:blipFill>
        <p:spPr bwMode="auto">
          <a:xfrm>
            <a:off x="9190038" y="1989110"/>
            <a:ext cx="1852074" cy="170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79953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3. Configurações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8839199" cy="411805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Priorizar o uso de </a:t>
            </a:r>
            <a:r>
              <a:rPr lang="pt-BR" sz="3600" b="1" dirty="0">
                <a:solidFill>
                  <a:srgbClr val="494949"/>
                </a:solidFill>
              </a:rPr>
              <a:t>variáveis de ambiente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Evitar ao extremo arquivos de configuração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b="1" dirty="0" err="1">
                <a:solidFill>
                  <a:srgbClr val="494949"/>
                </a:solidFill>
              </a:rPr>
              <a:t>Vault</a:t>
            </a:r>
            <a:r>
              <a:rPr lang="pt-BR" sz="3600" b="1" dirty="0">
                <a:solidFill>
                  <a:srgbClr val="494949"/>
                </a:solidFill>
              </a:rPr>
              <a:t> (</a:t>
            </a:r>
            <a:r>
              <a:rPr lang="pt-BR" sz="3600" b="1" dirty="0" err="1">
                <a:solidFill>
                  <a:srgbClr val="494949"/>
                </a:solidFill>
              </a:rPr>
              <a:t>HashiCorp</a:t>
            </a:r>
            <a:r>
              <a:rPr lang="pt-BR" sz="3600" b="1" dirty="0">
                <a:solidFill>
                  <a:srgbClr val="494949"/>
                </a:solidFill>
              </a:rPr>
              <a:t>)</a:t>
            </a:r>
            <a:r>
              <a:rPr lang="pt-BR" sz="3600" dirty="0">
                <a:solidFill>
                  <a:srgbClr val="494949"/>
                </a:solidFill>
              </a:rPr>
              <a:t>, </a:t>
            </a:r>
            <a:r>
              <a:rPr lang="pt-BR" sz="3600" b="1" dirty="0">
                <a:solidFill>
                  <a:srgbClr val="494949"/>
                </a:solidFill>
              </a:rPr>
              <a:t>Azure App </a:t>
            </a:r>
            <a:r>
              <a:rPr lang="pt-BR" sz="3600" b="1" dirty="0" err="1">
                <a:solidFill>
                  <a:srgbClr val="494949"/>
                </a:solidFill>
              </a:rPr>
              <a:t>Configuration</a:t>
            </a:r>
            <a:r>
              <a:rPr lang="pt-BR" sz="3600" dirty="0">
                <a:solidFill>
                  <a:srgbClr val="494949"/>
                </a:solidFill>
              </a:rPr>
              <a:t>, </a:t>
            </a:r>
            <a:r>
              <a:rPr lang="pt-BR" sz="3600" b="1" dirty="0">
                <a:solidFill>
                  <a:srgbClr val="494949"/>
                </a:solidFill>
              </a:rPr>
              <a:t>Azure Key </a:t>
            </a:r>
            <a:r>
              <a:rPr lang="pt-BR" sz="3600" b="1" dirty="0" err="1">
                <a:solidFill>
                  <a:srgbClr val="494949"/>
                </a:solidFill>
              </a:rPr>
              <a:t>Vault</a:t>
            </a:r>
            <a:endParaRPr lang="pt-BR" sz="3600" b="1" dirty="0">
              <a:solidFill>
                <a:srgbClr val="494949"/>
              </a:solidFill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7C0D107F-D93E-48C8-9570-6DC84D4E2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33037" y="3725862"/>
            <a:ext cx="1418148" cy="1418148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43F6CBCF-20FC-4997-8543-737F9A2041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83038" y="3725862"/>
            <a:ext cx="1418148" cy="141814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482E0AF-2C7B-3E42-6F5C-983CD95759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669"/>
          <a:stretch/>
        </p:blipFill>
        <p:spPr bwMode="auto">
          <a:xfrm>
            <a:off x="9190038" y="1989110"/>
            <a:ext cx="1852074" cy="170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87720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4. 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Backing</a:t>
            </a:r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 Services (serviços de apoio)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47788" y="3160573"/>
            <a:ext cx="6553200" cy="1403461"/>
          </a:xfrm>
        </p:spPr>
        <p:txBody>
          <a:bodyPr/>
          <a:lstStyle/>
          <a:p>
            <a:r>
              <a:rPr lang="pt-BR" sz="4400" dirty="0">
                <a:solidFill>
                  <a:srgbClr val="494949"/>
                </a:solidFill>
              </a:rPr>
              <a:t>Trate serviços de apoio como recursos anexados</a:t>
            </a:r>
            <a:endParaRPr lang="pt-BR" sz="4400" b="1" dirty="0">
              <a:solidFill>
                <a:srgbClr val="494949"/>
              </a:solidFill>
            </a:endParaRP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FEB8027C-56A9-C61D-6405-F38F019A3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343" y="3252546"/>
            <a:ext cx="1024275" cy="1056711"/>
          </a:xfrm>
          <a:prstGeom prst="rect">
            <a:avLst/>
          </a:prstGeom>
        </p:spPr>
      </p:pic>
      <p:pic>
        <p:nvPicPr>
          <p:cNvPr id="5" name="Imagem 4" descr="Logotipo&#10;&#10;Descrição gerada automaticamente com confiança baixa">
            <a:extLst>
              <a:ext uri="{FF2B5EF4-FFF2-40B4-BE49-F238E27FC236}">
                <a16:creationId xmlns:a16="http://schemas.microsoft.com/office/drawing/2014/main" id="{2BCB6563-6721-1629-DAAE-F5340074D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4743" y="3284982"/>
            <a:ext cx="1024275" cy="10242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2BA380B-B3B5-8C71-7561-36BC384DC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0051" y="4603627"/>
            <a:ext cx="1102337" cy="917575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7A9E769B-C0B3-5682-91AF-471BBF9F51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61637" y="3192462"/>
            <a:ext cx="1056711" cy="1056711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5F71D662-9985-4965-2BF2-296DB356D2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65717" y="4567043"/>
            <a:ext cx="1024275" cy="1024275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FC955E78-2209-F560-9A3F-6F9012BBA6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68296" y="2078850"/>
            <a:ext cx="1420722" cy="105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1145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4. 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Backing</a:t>
            </a:r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 Services (serviços de apoio)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363662"/>
            <a:ext cx="7772399" cy="502291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É extremamente importante termos </a:t>
            </a:r>
            <a:r>
              <a:rPr lang="pt-BR" sz="2400" b="1" dirty="0">
                <a:solidFill>
                  <a:srgbClr val="494949"/>
                </a:solidFill>
              </a:rPr>
              <a:t>a capacidade de se trocar um serviço por outro</a:t>
            </a:r>
            <a:r>
              <a:rPr lang="pt-BR" sz="2400" dirty="0">
                <a:solidFill>
                  <a:srgbClr val="494949"/>
                </a:solidFill>
              </a:rPr>
              <a:t> (BD, mensageria…) sem que isto implique em grandes mudanças de código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Configurações definem o uso de um serviço ou outro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Importância do princípio de </a:t>
            </a:r>
            <a:r>
              <a:rPr lang="pt-BR" sz="2400" b="1" dirty="0">
                <a:solidFill>
                  <a:srgbClr val="494949"/>
                </a:solidFill>
              </a:rPr>
              <a:t>Inversão de Controle</a:t>
            </a:r>
            <a:r>
              <a:rPr lang="pt-BR" sz="2400" dirty="0">
                <a:solidFill>
                  <a:srgbClr val="494949"/>
                </a:solidFill>
              </a:rPr>
              <a:t>, com uso de </a:t>
            </a:r>
            <a:r>
              <a:rPr lang="pt-BR" sz="2400" b="1" dirty="0">
                <a:solidFill>
                  <a:srgbClr val="494949"/>
                </a:solidFill>
              </a:rPr>
              <a:t>Injeção de Dependências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Uso de alternativas como </a:t>
            </a:r>
            <a:r>
              <a:rPr lang="pt-BR" sz="2400" b="1" dirty="0" err="1">
                <a:solidFill>
                  <a:srgbClr val="494949"/>
                </a:solidFill>
              </a:rPr>
              <a:t>Dapr</a:t>
            </a:r>
            <a:r>
              <a:rPr lang="pt-BR" sz="2400" b="1" dirty="0">
                <a:solidFill>
                  <a:srgbClr val="494949"/>
                </a:solidFill>
              </a:rPr>
              <a:t> (</a:t>
            </a:r>
            <a:r>
              <a:rPr lang="pt-BR" sz="2400" b="1" dirty="0" err="1">
                <a:solidFill>
                  <a:srgbClr val="494949"/>
                </a:solidFill>
              </a:rPr>
              <a:t>Distributed</a:t>
            </a:r>
            <a:r>
              <a:rPr lang="pt-BR" sz="2400" b="1" dirty="0">
                <a:solidFill>
                  <a:srgbClr val="494949"/>
                </a:solidFill>
              </a:rPr>
              <a:t> </a:t>
            </a:r>
            <a:r>
              <a:rPr lang="pt-BR" sz="2400" b="1" dirty="0" err="1">
                <a:solidFill>
                  <a:srgbClr val="494949"/>
                </a:solidFill>
              </a:rPr>
              <a:t>Application</a:t>
            </a:r>
            <a:r>
              <a:rPr lang="pt-BR" sz="2400" b="1" dirty="0">
                <a:solidFill>
                  <a:srgbClr val="494949"/>
                </a:solidFill>
              </a:rPr>
              <a:t> </a:t>
            </a:r>
            <a:r>
              <a:rPr lang="pt-BR" sz="2400" b="1" dirty="0" err="1">
                <a:solidFill>
                  <a:srgbClr val="494949"/>
                </a:solidFill>
              </a:rPr>
              <a:t>Runtime</a:t>
            </a:r>
            <a:r>
              <a:rPr lang="pt-BR" sz="2400" b="1" dirty="0">
                <a:solidFill>
                  <a:srgbClr val="494949"/>
                </a:solidFill>
              </a:rPr>
              <a:t>)</a:t>
            </a:r>
            <a:r>
              <a:rPr lang="pt-BR" sz="2400" dirty="0">
                <a:solidFill>
                  <a:srgbClr val="494949"/>
                </a:solidFill>
              </a:rPr>
              <a:t> diminuindo </a:t>
            </a:r>
            <a:r>
              <a:rPr lang="pt-BR" sz="2400" b="1" dirty="0">
                <a:solidFill>
                  <a:srgbClr val="494949"/>
                </a:solidFill>
              </a:rPr>
              <a:t>acoplamento</a:t>
            </a: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06053EDA-4EDF-403E-BCC1-400D3B7A0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343" y="3252546"/>
            <a:ext cx="1024275" cy="1056711"/>
          </a:xfrm>
          <a:prstGeom prst="rect">
            <a:avLst/>
          </a:prstGeom>
        </p:spPr>
      </p:pic>
      <p:pic>
        <p:nvPicPr>
          <p:cNvPr id="12" name="Imagem 11" descr="Logotipo&#10;&#10;Descrição gerada automaticamente com confiança baixa">
            <a:extLst>
              <a:ext uri="{FF2B5EF4-FFF2-40B4-BE49-F238E27FC236}">
                <a16:creationId xmlns:a16="http://schemas.microsoft.com/office/drawing/2014/main" id="{FD5C0EAD-63E0-449D-9B4F-25AB6C385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4743" y="3284982"/>
            <a:ext cx="1024275" cy="102427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DDE20FD-3889-4B22-BEC4-35152D271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0051" y="4603627"/>
            <a:ext cx="1102337" cy="91757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3189A56A-317B-44FD-B34B-1F3C079A53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61637" y="3192462"/>
            <a:ext cx="1056711" cy="1056711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F00CD710-810B-4D1F-8499-D45BED2857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65717" y="4567043"/>
            <a:ext cx="1024275" cy="1024275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A0648200-8975-440E-345D-921B98116B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68296" y="2078850"/>
            <a:ext cx="1420722" cy="105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77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5. Build, release, 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run</a:t>
            </a:r>
            <a:endParaRPr lang="pt-BR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5237" y="2278062"/>
            <a:ext cx="7620000" cy="2012859"/>
          </a:xfrm>
        </p:spPr>
        <p:txBody>
          <a:bodyPr/>
          <a:lstStyle/>
          <a:p>
            <a:r>
              <a:rPr lang="pt-BR" sz="4400" dirty="0">
                <a:solidFill>
                  <a:srgbClr val="494949"/>
                </a:solidFill>
              </a:rPr>
              <a:t>Separe estritamente os estágios de build, release e execução</a:t>
            </a:r>
            <a:endParaRPr lang="pt-BR" sz="4400" b="1" dirty="0">
              <a:solidFill>
                <a:srgbClr val="494949"/>
              </a:solidFill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17A10031-5EBA-39EB-C24C-3243FFF5D4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33037" y="3314614"/>
            <a:ext cx="1312186" cy="131218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B646540-E806-F7AC-AC84-7AE0176742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85237" y="1744662"/>
            <a:ext cx="1571264" cy="1571264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2B28BCDD-BABA-0D95-36F2-A6EB4CD77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518" y="3826565"/>
            <a:ext cx="1346237" cy="185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03398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5. Build, release, 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run</a:t>
            </a:r>
            <a:endParaRPr lang="pt-BR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7772399" cy="520757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94949"/>
                </a:solidFill>
              </a:rPr>
              <a:t>G</a:t>
            </a:r>
            <a:r>
              <a:rPr lang="pt-BR" sz="3200" dirty="0" err="1">
                <a:solidFill>
                  <a:srgbClr val="494949"/>
                </a:solidFill>
              </a:rPr>
              <a:t>eração</a:t>
            </a:r>
            <a:r>
              <a:rPr lang="pt-BR" sz="3200" dirty="0">
                <a:solidFill>
                  <a:srgbClr val="494949"/>
                </a:solidFill>
              </a:rPr>
              <a:t> de artefatos, </a:t>
            </a:r>
            <a:r>
              <a:rPr lang="pt-BR" sz="3200" b="1" dirty="0" err="1">
                <a:solidFill>
                  <a:srgbClr val="494949"/>
                </a:solidFill>
              </a:rPr>
              <a:t>packages</a:t>
            </a:r>
            <a:r>
              <a:rPr lang="pt-BR" sz="3200" dirty="0">
                <a:solidFill>
                  <a:srgbClr val="494949"/>
                </a:solidFill>
              </a:rPr>
              <a:t> e </a:t>
            </a:r>
            <a:r>
              <a:rPr lang="pt-BR" sz="3200" b="1" dirty="0">
                <a:solidFill>
                  <a:srgbClr val="494949"/>
                </a:solidFill>
              </a:rPr>
              <a:t>imagens</a:t>
            </a:r>
            <a:r>
              <a:rPr lang="pt-BR" sz="3200" dirty="0">
                <a:solidFill>
                  <a:srgbClr val="494949"/>
                </a:solidFill>
              </a:rPr>
              <a:t> no Build com uma solução de automação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Deployment automatizado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Gerenciamento de configurações por ambiente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494949"/>
                </a:solidFill>
              </a:rPr>
              <a:t>Azure </a:t>
            </a:r>
            <a:r>
              <a:rPr lang="pt-BR" sz="3200" b="1" dirty="0" err="1">
                <a:solidFill>
                  <a:srgbClr val="494949"/>
                </a:solidFill>
              </a:rPr>
              <a:t>DevOps</a:t>
            </a:r>
            <a:r>
              <a:rPr lang="pt-BR" sz="3200" b="1" dirty="0">
                <a:solidFill>
                  <a:srgbClr val="494949"/>
                </a:solidFill>
              </a:rPr>
              <a:t>, GitHub </a:t>
            </a:r>
            <a:r>
              <a:rPr lang="pt-BR" sz="3200" b="1" dirty="0" err="1">
                <a:solidFill>
                  <a:srgbClr val="494949"/>
                </a:solidFill>
              </a:rPr>
              <a:t>Actions</a:t>
            </a:r>
            <a:r>
              <a:rPr lang="pt-BR" sz="3200" b="1" dirty="0">
                <a:solidFill>
                  <a:srgbClr val="494949"/>
                </a:solidFill>
              </a:rPr>
              <a:t>, Jenkins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504E3BA-78CC-6C14-CB23-51F492653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33037" y="3314614"/>
            <a:ext cx="1312186" cy="131218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15F4350-EF65-EF8F-E31D-B8AC79E1BC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85237" y="1744662"/>
            <a:ext cx="1571264" cy="1571264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7758B91-C65E-CECB-43AB-E900E4AC0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518" y="3826565"/>
            <a:ext cx="1346237" cy="185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10696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6. 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Process</a:t>
            </a:r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 (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Stateless</a:t>
            </a:r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5237" y="2278062"/>
            <a:ext cx="7620000" cy="2012859"/>
          </a:xfrm>
        </p:spPr>
        <p:txBody>
          <a:bodyPr/>
          <a:lstStyle/>
          <a:p>
            <a:r>
              <a:rPr lang="pt-BR" sz="4400" dirty="0">
                <a:solidFill>
                  <a:srgbClr val="494949"/>
                </a:solidFill>
              </a:rPr>
              <a:t>Execute a aplicação como um ou mais processos que não armazenam estado</a:t>
            </a:r>
            <a:endParaRPr lang="pt-BR" sz="4400" b="1" dirty="0">
              <a:solidFill>
                <a:srgbClr val="494949"/>
              </a:solidFill>
            </a:endParaRPr>
          </a:p>
        </p:txBody>
      </p:sp>
      <p:pic>
        <p:nvPicPr>
          <p:cNvPr id="6" name="Picture 2" descr="https://azurecomcdn.azureedge.net/cvt-13f9af988a3bce151b5f3666660fb76825069825048a47e2c3f78ca61c38c685/images/page/services/cache/redis.png">
            <a:extLst>
              <a:ext uri="{FF2B5EF4-FFF2-40B4-BE49-F238E27FC236}">
                <a16:creationId xmlns:a16="http://schemas.microsoft.com/office/drawing/2014/main" id="{D54CBF84-3255-1B39-A9D8-F9C3EF825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037" y="2354262"/>
            <a:ext cx="1964604" cy="167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2755BA50-1177-E580-8E3E-ED1CEF1C1D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04237" y="3909936"/>
            <a:ext cx="1845319" cy="184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54203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6. 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Process</a:t>
            </a:r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 (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Stateless</a:t>
            </a:r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8381999" cy="530914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900" dirty="0">
                <a:solidFill>
                  <a:srgbClr val="494949"/>
                </a:solidFill>
              </a:rPr>
              <a:t>Priorizar o desenvolvimento </a:t>
            </a:r>
            <a:r>
              <a:rPr lang="pt-BR" sz="2900" b="1" dirty="0" err="1">
                <a:solidFill>
                  <a:srgbClr val="494949"/>
                </a:solidFill>
              </a:rPr>
              <a:t>stateless</a:t>
            </a:r>
            <a:r>
              <a:rPr lang="pt-BR" sz="2900" dirty="0">
                <a:solidFill>
                  <a:srgbClr val="494949"/>
                </a:solidFill>
              </a:rPr>
              <a:t> viabilizando a escalabilidade da aplicação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9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900" dirty="0">
                <a:solidFill>
                  <a:srgbClr val="494949"/>
                </a:solidFill>
              </a:rPr>
              <a:t>Uso de serviços de apoio para armazenar estado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9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900" b="1" dirty="0">
                <a:solidFill>
                  <a:srgbClr val="494949"/>
                </a:solidFill>
              </a:rPr>
              <a:t>Redis</a:t>
            </a:r>
            <a:r>
              <a:rPr lang="pt-BR" sz="2900" dirty="0">
                <a:solidFill>
                  <a:srgbClr val="494949"/>
                </a:solidFill>
              </a:rPr>
              <a:t> é uma das principais alternativas para cache distribuído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9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900" dirty="0">
                <a:solidFill>
                  <a:srgbClr val="494949"/>
                </a:solidFill>
              </a:rPr>
              <a:t>Outras tecnologias de bancos de dados como opções</a:t>
            </a:r>
          </a:p>
        </p:txBody>
      </p:sp>
      <p:pic>
        <p:nvPicPr>
          <p:cNvPr id="9" name="Picture 2" descr="https://azurecomcdn.azureedge.net/cvt-13f9af988a3bce151b5f3666660fb76825069825048a47e2c3f78ca61c38c685/images/page/services/cache/redis.png">
            <a:extLst>
              <a:ext uri="{FF2B5EF4-FFF2-40B4-BE49-F238E27FC236}">
                <a16:creationId xmlns:a16="http://schemas.microsoft.com/office/drawing/2014/main" id="{77E10802-C236-45FA-A758-39AC0997A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037" y="2354262"/>
            <a:ext cx="1964604" cy="167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28FCD0C5-F50B-FECD-06D4-D047034BB2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04237" y="3909936"/>
            <a:ext cx="1845319" cy="184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594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1916" y="1820862"/>
            <a:ext cx="7692721" cy="5181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Most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Valuable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Professional (MVP)</a:t>
            </a: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Docker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Captain</a:t>
            </a: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APISEC U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Ambassador</a:t>
            </a: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Multi-Plataform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Technical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Audience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Contributor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(MTAC)</a:t>
            </a: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Arquiteto de Soluções/Software</a:t>
            </a: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+20 anos de experiência na área de Tecnologia</a:t>
            </a: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Community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Leader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Autor Técnico e Palestrante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837" y="36366"/>
            <a:ext cx="5541788" cy="1174896"/>
          </a:xfrm>
        </p:spPr>
        <p:txBody>
          <a:bodyPr anchor="ctr">
            <a:normAutofit/>
          </a:bodyPr>
          <a:lstStyle/>
          <a:p>
            <a:pPr algn="l"/>
            <a:r>
              <a:rPr lang="pt-PT" sz="4488" b="1" dirty="0">
                <a:solidFill>
                  <a:schemeClr val="bg2">
                    <a:lumMod val="25000"/>
                  </a:schemeClr>
                </a:solidFill>
              </a:rPr>
              <a:t>Renato Groffe</a:t>
            </a:r>
          </a:p>
        </p:txBody>
      </p:sp>
      <p:sp>
        <p:nvSpPr>
          <p:cNvPr id="17" name="Content Placeholder 1"/>
          <p:cNvSpPr txBox="1">
            <a:spLocks/>
          </p:cNvSpPr>
          <p:nvPr/>
        </p:nvSpPr>
        <p:spPr>
          <a:xfrm>
            <a:off x="883" y="6589794"/>
            <a:ext cx="12434710" cy="415870"/>
          </a:xfrm>
          <a:prstGeom prst="rect">
            <a:avLst/>
          </a:prstGeom>
          <a:solidFill>
            <a:srgbClr val="292929"/>
          </a:solidFill>
        </p:spPr>
        <p:txBody>
          <a:bodyPr vert="horz" lIns="93247" tIns="46623" rIns="93247" bIns="46623" rtlCol="0">
            <a:noAutofit/>
          </a:bodyPr>
          <a:lstStyle>
            <a:lvl1pPr marL="342900" indent="-3429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836" spc="300" dirty="0">
                <a:solidFill>
                  <a:schemeClr val="bg1"/>
                </a:solidFill>
              </a:rPr>
              <a:t>https://renatogroffe.medium.com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F16374F2-EFE7-4775-AD13-95766DD40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614" y="472111"/>
            <a:ext cx="2064045" cy="2290202"/>
          </a:xfrm>
          <a:prstGeom prst="rect">
            <a:avLst/>
          </a:prstGeom>
        </p:spPr>
      </p:pic>
      <p:pic>
        <p:nvPicPr>
          <p:cNvPr id="9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C942EB67-E85D-42B0-8C54-899E7CBFA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726" y="3083121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Placa branca com texto preto sobre fundo azul&#10;&#10;Descrição gerada automaticamente">
            <a:extLst>
              <a:ext uri="{FF2B5EF4-FFF2-40B4-BE49-F238E27FC236}">
                <a16:creationId xmlns:a16="http://schemas.microsoft.com/office/drawing/2014/main" id="{A06A382F-CB5E-49D3-A714-BF89782F31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933" y="4142337"/>
            <a:ext cx="1403451" cy="140345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1C07B8D-D885-A29F-54DF-949F736538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9155" y="4836355"/>
            <a:ext cx="1600799" cy="1600799"/>
          </a:xfrm>
          <a:prstGeom prst="rect">
            <a:avLst/>
          </a:prstGeom>
        </p:spPr>
      </p:pic>
      <p:pic>
        <p:nvPicPr>
          <p:cNvPr id="7" name="Imagem 6" descr="Placa azul com letras brancas&#10;&#10;O conteúdo gerado por IA pode estar incorreto.">
            <a:extLst>
              <a:ext uri="{FF2B5EF4-FFF2-40B4-BE49-F238E27FC236}">
                <a16:creationId xmlns:a16="http://schemas.microsoft.com/office/drawing/2014/main" id="{CAB713EA-9E3B-51D0-845C-81E073A9D4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5735" y="3702897"/>
            <a:ext cx="1699365" cy="169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8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7. 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Port</a:t>
            </a:r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binding</a:t>
            </a:r>
            <a:endParaRPr lang="pt-BR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5237" y="2278062"/>
            <a:ext cx="7620000" cy="1403461"/>
          </a:xfrm>
        </p:spPr>
        <p:txBody>
          <a:bodyPr/>
          <a:lstStyle/>
          <a:p>
            <a:r>
              <a:rPr lang="pt-BR" sz="4400" dirty="0">
                <a:solidFill>
                  <a:srgbClr val="494949"/>
                </a:solidFill>
              </a:rPr>
              <a:t>Exporte serviços via vínculo de portas</a:t>
            </a:r>
            <a:endParaRPr lang="pt-BR" sz="4400" b="1" dirty="0">
              <a:solidFill>
                <a:srgbClr val="494949"/>
              </a:solidFill>
            </a:endParaRPr>
          </a:p>
        </p:txBody>
      </p:sp>
      <p:pic>
        <p:nvPicPr>
          <p:cNvPr id="5" name="Imagem 4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C3CA041B-3C84-4BCE-BD88-8195DF514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5237" y="2300699"/>
            <a:ext cx="2972826" cy="239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9649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7. 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Port</a:t>
            </a:r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binding</a:t>
            </a:r>
            <a:endParaRPr lang="pt-BR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8381999" cy="387798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Aplicações </a:t>
            </a:r>
            <a:r>
              <a:rPr lang="pt-BR" sz="3200" b="1" dirty="0" err="1">
                <a:solidFill>
                  <a:srgbClr val="494949"/>
                </a:solidFill>
              </a:rPr>
              <a:t>auto-contidas</a:t>
            </a:r>
            <a:r>
              <a:rPr lang="pt-BR" sz="3200" dirty="0">
                <a:solidFill>
                  <a:srgbClr val="494949"/>
                </a:solidFill>
              </a:rPr>
              <a:t> (</a:t>
            </a:r>
            <a:r>
              <a:rPr lang="pt-BR" sz="3200" b="1" dirty="0">
                <a:solidFill>
                  <a:srgbClr val="494949"/>
                </a:solidFill>
              </a:rPr>
              <a:t>self-</a:t>
            </a:r>
            <a:r>
              <a:rPr lang="pt-BR" sz="3200" b="1" dirty="0" err="1">
                <a:solidFill>
                  <a:srgbClr val="494949"/>
                </a:solidFill>
              </a:rPr>
              <a:t>contained</a:t>
            </a:r>
            <a:r>
              <a:rPr lang="pt-BR" sz="3200" dirty="0">
                <a:solidFill>
                  <a:srgbClr val="494949"/>
                </a:solidFill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Exposição das portas acessíveis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Outras portas além de </a:t>
            </a:r>
            <a:r>
              <a:rPr lang="pt-BR" sz="3200" b="1" dirty="0">
                <a:solidFill>
                  <a:srgbClr val="494949"/>
                </a:solidFill>
              </a:rPr>
              <a:t>HTTP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Evitar </a:t>
            </a:r>
            <a:r>
              <a:rPr lang="pt-BR" sz="3200" b="1" dirty="0" err="1">
                <a:solidFill>
                  <a:srgbClr val="494949"/>
                </a:solidFill>
              </a:rPr>
              <a:t>lock</a:t>
            </a:r>
            <a:r>
              <a:rPr lang="pt-BR" sz="3200" b="1" dirty="0">
                <a:solidFill>
                  <a:srgbClr val="494949"/>
                </a:solidFill>
              </a:rPr>
              <a:t>-in</a:t>
            </a:r>
            <a:r>
              <a:rPr lang="pt-BR" sz="3200" dirty="0">
                <a:solidFill>
                  <a:srgbClr val="494949"/>
                </a:solidFill>
              </a:rPr>
              <a:t> com soluções de hospedagem</a:t>
            </a:r>
          </a:p>
        </p:txBody>
      </p:sp>
      <p:pic>
        <p:nvPicPr>
          <p:cNvPr id="6" name="Imagem 5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0F0F4B51-4DE7-4348-A262-69DCAECAB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5237" y="2300699"/>
            <a:ext cx="2972826" cy="239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197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8. Concorrência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17637" y="2354262"/>
            <a:ext cx="9356003" cy="1403461"/>
          </a:xfrm>
        </p:spPr>
        <p:txBody>
          <a:bodyPr/>
          <a:lstStyle/>
          <a:p>
            <a:r>
              <a:rPr lang="pt-BR" sz="4400" dirty="0">
                <a:solidFill>
                  <a:srgbClr val="494949"/>
                </a:solidFill>
              </a:rPr>
              <a:t>Escalabilidade horizontal de aplicações</a:t>
            </a:r>
            <a:endParaRPr lang="pt-BR" sz="4400" b="1" dirty="0">
              <a:solidFill>
                <a:srgbClr val="494949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2CA037A-C6A8-77E2-C306-920CD0CB22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833"/>
          <a:stretch/>
        </p:blipFill>
        <p:spPr>
          <a:xfrm>
            <a:off x="1193350" y="4428179"/>
            <a:ext cx="8898742" cy="109963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DD310B97-B245-0EDD-B248-64EAB622CA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92092" y="4309133"/>
            <a:ext cx="1305554" cy="124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1416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8. Concorrência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11201399" cy="432118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Prioridade para </a:t>
            </a:r>
            <a:r>
              <a:rPr lang="pt-BR" sz="3200" b="1" dirty="0">
                <a:solidFill>
                  <a:srgbClr val="494949"/>
                </a:solidFill>
              </a:rPr>
              <a:t>implementações </a:t>
            </a:r>
            <a:r>
              <a:rPr lang="pt-BR" sz="3200" b="1" dirty="0" err="1">
                <a:solidFill>
                  <a:srgbClr val="494949"/>
                </a:solidFill>
              </a:rPr>
              <a:t>stateless</a:t>
            </a: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Inúmeras instâncias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 err="1">
                <a:solidFill>
                  <a:srgbClr val="494949"/>
                </a:solidFill>
              </a:rPr>
              <a:t>Worker</a:t>
            </a:r>
            <a:r>
              <a:rPr lang="pt-BR" sz="3200" b="1" dirty="0">
                <a:solidFill>
                  <a:srgbClr val="494949"/>
                </a:solidFill>
              </a:rPr>
              <a:t> Processes</a:t>
            </a:r>
            <a:r>
              <a:rPr lang="pt-BR" sz="3200" dirty="0">
                <a:solidFill>
                  <a:srgbClr val="494949"/>
                </a:solidFill>
              </a:rPr>
              <a:t> para processamentos de longa duração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Uso de serviços de apoio, </a:t>
            </a:r>
            <a:r>
              <a:rPr lang="pt-BR" sz="3200" b="1" dirty="0">
                <a:solidFill>
                  <a:srgbClr val="494949"/>
                </a:solidFill>
              </a:rPr>
              <a:t>KEDA (</a:t>
            </a:r>
            <a:r>
              <a:rPr lang="pt-BR" sz="3200" b="1" dirty="0" err="1">
                <a:solidFill>
                  <a:srgbClr val="494949"/>
                </a:solidFill>
              </a:rPr>
              <a:t>Kubernetes</a:t>
            </a:r>
            <a:r>
              <a:rPr lang="pt-BR" sz="3200" b="1" dirty="0">
                <a:solidFill>
                  <a:srgbClr val="494949"/>
                </a:solidFill>
              </a:rPr>
              <a:t> Event-</a:t>
            </a:r>
            <a:r>
              <a:rPr lang="pt-BR" sz="3200" b="1" dirty="0" err="1">
                <a:solidFill>
                  <a:srgbClr val="494949"/>
                </a:solidFill>
              </a:rPr>
              <a:t>driven</a:t>
            </a:r>
            <a:r>
              <a:rPr lang="pt-BR" sz="3200" b="1" dirty="0">
                <a:solidFill>
                  <a:srgbClr val="494949"/>
                </a:solidFill>
              </a:rPr>
              <a:t> </a:t>
            </a:r>
            <a:r>
              <a:rPr lang="pt-BR" sz="3200" b="1" dirty="0" err="1">
                <a:solidFill>
                  <a:srgbClr val="494949"/>
                </a:solidFill>
              </a:rPr>
              <a:t>Autoscaling</a:t>
            </a:r>
            <a:r>
              <a:rPr lang="pt-BR" sz="3200" b="1" dirty="0">
                <a:solidFill>
                  <a:srgbClr val="494949"/>
                </a:solidFill>
              </a:rPr>
              <a:t>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9B1921A-B7CE-4137-951C-9750074DD6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833"/>
          <a:stretch/>
        </p:blipFill>
        <p:spPr>
          <a:xfrm>
            <a:off x="1193350" y="5572768"/>
            <a:ext cx="8898742" cy="1099630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A7F99437-77A8-8474-5BBA-ECEC519D9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92092" y="5453722"/>
            <a:ext cx="1305554" cy="124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9364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9. Descartabilidade (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Disposability</a:t>
            </a:r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5237" y="2512223"/>
            <a:ext cx="6705600" cy="2012859"/>
          </a:xfrm>
        </p:spPr>
        <p:txBody>
          <a:bodyPr/>
          <a:lstStyle/>
          <a:p>
            <a:r>
              <a:rPr lang="pt-BR" sz="4400" dirty="0">
                <a:solidFill>
                  <a:srgbClr val="494949"/>
                </a:solidFill>
              </a:rPr>
              <a:t>Maximize robustez com inicialização rápida e desligamento gracioso</a:t>
            </a:r>
            <a:endParaRPr lang="pt-BR" sz="4400" b="1" dirty="0">
              <a:solidFill>
                <a:srgbClr val="494949"/>
              </a:solidFill>
            </a:endParaRP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4B9E91BB-476F-4901-8B0F-A1060A5F7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837" y="2205830"/>
            <a:ext cx="3651229" cy="258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66598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9. Descartabilidade (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Disposability</a:t>
            </a:r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668462"/>
            <a:ext cx="7315197" cy="496751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Containers</a:t>
            </a:r>
            <a:r>
              <a:rPr lang="pt-BR" sz="2800" dirty="0">
                <a:solidFill>
                  <a:srgbClr val="494949"/>
                </a:solidFill>
              </a:rPr>
              <a:t>, </a:t>
            </a:r>
            <a:r>
              <a:rPr lang="pt-BR" sz="2800" b="1" dirty="0" err="1">
                <a:solidFill>
                  <a:srgbClr val="494949"/>
                </a:solidFill>
              </a:rPr>
              <a:t>Pods</a:t>
            </a:r>
            <a:r>
              <a:rPr lang="pt-BR" sz="2800" dirty="0">
                <a:solidFill>
                  <a:srgbClr val="494949"/>
                </a:solidFill>
              </a:rPr>
              <a:t> com as instâncias de uma aplicação são estruturas efêmeras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Parada graciosa de uma aplicação, sem interrupção abrupta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Código otimizado para execução de uma aplicação</a:t>
            </a:r>
          </a:p>
          <a:p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Uso de estratégias como </a:t>
            </a:r>
            <a:r>
              <a:rPr lang="pt-BR" sz="2800" b="1" dirty="0">
                <a:solidFill>
                  <a:srgbClr val="494949"/>
                </a:solidFill>
              </a:rPr>
              <a:t>Blue Green, Release </a:t>
            </a:r>
            <a:r>
              <a:rPr lang="pt-BR" sz="2800" b="1" dirty="0" err="1">
                <a:solidFill>
                  <a:srgbClr val="494949"/>
                </a:solidFill>
              </a:rPr>
              <a:t>Canary</a:t>
            </a:r>
            <a:endParaRPr lang="pt-BR" sz="2800" b="1" dirty="0">
              <a:solidFill>
                <a:srgbClr val="494949"/>
              </a:solidFill>
            </a:endParaRP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00989D26-2398-4A84-AD7F-DCF0EDEEE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837" y="2205830"/>
            <a:ext cx="3651229" cy="258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7667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10. Paridade entre ambientes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5237" y="2512223"/>
            <a:ext cx="6400800" cy="2622256"/>
          </a:xfrm>
        </p:spPr>
        <p:txBody>
          <a:bodyPr/>
          <a:lstStyle/>
          <a:p>
            <a:r>
              <a:rPr lang="pt-BR" sz="4400" dirty="0">
                <a:solidFill>
                  <a:srgbClr val="494949"/>
                </a:solidFill>
              </a:rPr>
              <a:t>Mantenha o desenvolvimento, homologação e produção o mais similares possível</a:t>
            </a:r>
            <a:endParaRPr lang="pt-BR" sz="4400" b="1" dirty="0">
              <a:solidFill>
                <a:srgbClr val="494949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4988ECB-AC66-6259-ADC9-0966C93E1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7837" y="2951058"/>
            <a:ext cx="1410374" cy="1388211"/>
          </a:xfrm>
          <a:prstGeom prst="rect">
            <a:avLst/>
          </a:prstGeom>
        </p:spPr>
      </p:pic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BBBE8599-F2D3-E956-0D17-A9ACB9FAA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3731" y="1644758"/>
            <a:ext cx="1388212" cy="1388212"/>
          </a:xfrm>
          <a:prstGeom prst="rect">
            <a:avLst/>
          </a:prstGeom>
        </p:spPr>
      </p:pic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60EF9242-24E5-7779-A0E2-B6A0E11A9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3364" y="4557790"/>
            <a:ext cx="1854486" cy="1043149"/>
          </a:xfrm>
          <a:prstGeom prst="rect">
            <a:avLst/>
          </a:prstGeom>
        </p:spPr>
      </p:pic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7F637710-FC79-A709-29A1-1EE836E361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7194" y="4713881"/>
            <a:ext cx="1241285" cy="743316"/>
          </a:xfrm>
          <a:prstGeom prst="rect">
            <a:avLst/>
          </a:prstGeom>
        </p:spPr>
      </p:pic>
      <p:pic>
        <p:nvPicPr>
          <p:cNvPr id="9" name="Imagem 8" descr="Forma&#10;&#10;Descrição gerada automaticamente com confiança média">
            <a:extLst>
              <a:ext uri="{FF2B5EF4-FFF2-40B4-BE49-F238E27FC236}">
                <a16:creationId xmlns:a16="http://schemas.microsoft.com/office/drawing/2014/main" id="{3A8F6BB8-AC3A-B741-8C3E-4693A06E49C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6875"/>
          <a:stretch/>
        </p:blipFill>
        <p:spPr>
          <a:xfrm>
            <a:off x="8734673" y="1844706"/>
            <a:ext cx="1066711" cy="1106352"/>
          </a:xfrm>
          <a:prstGeom prst="rect">
            <a:avLst/>
          </a:prstGeom>
        </p:spPr>
      </p:pic>
      <p:pic>
        <p:nvPicPr>
          <p:cNvPr id="10" name="Imagem 9" descr="Logotipo&#10;&#10;O conteúdo gerado por IA pode estar incorreto.">
            <a:extLst>
              <a:ext uri="{FF2B5EF4-FFF2-40B4-BE49-F238E27FC236}">
                <a16:creationId xmlns:a16="http://schemas.microsoft.com/office/drawing/2014/main" id="{2C01B15B-7C33-941A-B766-0AA14372D99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74785"/>
          <a:stretch/>
        </p:blipFill>
        <p:spPr>
          <a:xfrm>
            <a:off x="7969699" y="3171201"/>
            <a:ext cx="1122905" cy="1168068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15747D6C-53D2-DE3B-335D-B2CC99CCF5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27463" y="3181784"/>
            <a:ext cx="1410374" cy="111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3136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10. Paridade entre ambientes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668462"/>
            <a:ext cx="7315197" cy="481362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Evitar surpresas devido a diferenças entre ambientes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494949"/>
                </a:solidFill>
              </a:rPr>
              <a:t>Containers</a:t>
            </a:r>
            <a:r>
              <a:rPr lang="pt-BR" sz="3200" dirty="0">
                <a:solidFill>
                  <a:srgbClr val="494949"/>
                </a:solidFill>
              </a:rPr>
              <a:t>, </a:t>
            </a:r>
            <a:r>
              <a:rPr lang="pt-BR" sz="3200" b="1" dirty="0">
                <a:solidFill>
                  <a:srgbClr val="494949"/>
                </a:solidFill>
              </a:rPr>
              <a:t>Docker </a:t>
            </a:r>
            <a:r>
              <a:rPr lang="pt-BR" sz="3200" b="1" dirty="0" err="1">
                <a:solidFill>
                  <a:srgbClr val="494949"/>
                </a:solidFill>
              </a:rPr>
              <a:t>Compose</a:t>
            </a:r>
            <a:r>
              <a:rPr lang="pt-BR" sz="3200" dirty="0">
                <a:solidFill>
                  <a:srgbClr val="494949"/>
                </a:solidFill>
              </a:rPr>
              <a:t>, </a:t>
            </a:r>
            <a:r>
              <a:rPr lang="pt-BR" sz="3200" b="1" dirty="0" err="1">
                <a:solidFill>
                  <a:srgbClr val="494949"/>
                </a:solidFill>
              </a:rPr>
              <a:t>Charts</a:t>
            </a:r>
            <a:r>
              <a:rPr lang="pt-BR" sz="3200" dirty="0">
                <a:solidFill>
                  <a:srgbClr val="494949"/>
                </a:solidFill>
              </a:rPr>
              <a:t> do </a:t>
            </a:r>
            <a:r>
              <a:rPr lang="pt-BR" sz="3200" b="1" dirty="0">
                <a:solidFill>
                  <a:srgbClr val="494949"/>
                </a:solidFill>
              </a:rPr>
              <a:t>Helm</a:t>
            </a:r>
            <a:r>
              <a:rPr lang="pt-BR" sz="3200" dirty="0">
                <a:solidFill>
                  <a:srgbClr val="494949"/>
                </a:solidFill>
              </a:rPr>
              <a:t>, </a:t>
            </a:r>
            <a:r>
              <a:rPr lang="pt-BR" sz="3200" b="1" dirty="0" err="1">
                <a:solidFill>
                  <a:srgbClr val="494949"/>
                </a:solidFill>
              </a:rPr>
              <a:t>Terraform</a:t>
            </a:r>
            <a:r>
              <a:rPr lang="pt-BR" sz="3200" dirty="0">
                <a:solidFill>
                  <a:srgbClr val="494949"/>
                </a:solidFill>
              </a:rPr>
              <a:t>, bibliotecas do projeto </a:t>
            </a:r>
            <a:r>
              <a:rPr lang="pt-BR" sz="3200" b="1" dirty="0" err="1">
                <a:solidFill>
                  <a:srgbClr val="494949"/>
                </a:solidFill>
              </a:rPr>
              <a:t>Testcontainers</a:t>
            </a:r>
            <a:r>
              <a:rPr lang="pt-BR" sz="3200" dirty="0">
                <a:solidFill>
                  <a:srgbClr val="494949"/>
                </a:solidFill>
              </a:rPr>
              <a:t> e mesmo serviços em nuvem podem ser de grande valia para emular ambientes em nuvem ou que requerem uma infraestrutura robusta</a:t>
            </a:r>
            <a:endParaRPr lang="pt-BR" sz="3200" b="1" dirty="0">
              <a:solidFill>
                <a:srgbClr val="494949"/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52DFAC2-E3A9-4001-A49B-1A538CF0A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7837" y="2951058"/>
            <a:ext cx="1410374" cy="1388211"/>
          </a:xfrm>
          <a:prstGeom prst="rect">
            <a:avLst/>
          </a:prstGeom>
        </p:spPr>
      </p:pic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1745B3EA-BAB2-48AB-AEE1-5EFE41187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3731" y="1644758"/>
            <a:ext cx="1388212" cy="1388212"/>
          </a:xfrm>
          <a:prstGeom prst="rect">
            <a:avLst/>
          </a:prstGeom>
        </p:spPr>
      </p:pic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4E185B68-601E-4E03-AFED-679977BEEF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3364" y="4557790"/>
            <a:ext cx="1854486" cy="1043149"/>
          </a:xfrm>
          <a:prstGeom prst="rect">
            <a:avLst/>
          </a:prstGeom>
        </p:spPr>
      </p:pic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D80B04BB-799C-CB4C-C34B-C48A2B9458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7194" y="4713881"/>
            <a:ext cx="1241285" cy="743316"/>
          </a:xfrm>
          <a:prstGeom prst="rect">
            <a:avLst/>
          </a:prstGeom>
        </p:spPr>
      </p:pic>
      <p:pic>
        <p:nvPicPr>
          <p:cNvPr id="6" name="Imagem 5" descr="Forma&#10;&#10;Descrição gerada automaticamente com confiança média">
            <a:extLst>
              <a:ext uri="{FF2B5EF4-FFF2-40B4-BE49-F238E27FC236}">
                <a16:creationId xmlns:a16="http://schemas.microsoft.com/office/drawing/2014/main" id="{4F754D55-C7C5-7239-DFF5-23B1BABE778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6875"/>
          <a:stretch/>
        </p:blipFill>
        <p:spPr>
          <a:xfrm>
            <a:off x="8734673" y="1844706"/>
            <a:ext cx="1066711" cy="1106352"/>
          </a:xfrm>
          <a:prstGeom prst="rect">
            <a:avLst/>
          </a:prstGeom>
        </p:spPr>
      </p:pic>
      <p:pic>
        <p:nvPicPr>
          <p:cNvPr id="5" name="Imagem 4" descr="Logotipo&#10;&#10;O conteúdo gerado por IA pode estar incorreto.">
            <a:extLst>
              <a:ext uri="{FF2B5EF4-FFF2-40B4-BE49-F238E27FC236}">
                <a16:creationId xmlns:a16="http://schemas.microsoft.com/office/drawing/2014/main" id="{057C955C-C9CB-D2BE-B5D0-BDB538537F8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74785"/>
          <a:stretch/>
        </p:blipFill>
        <p:spPr>
          <a:xfrm>
            <a:off x="7969699" y="3171201"/>
            <a:ext cx="1122905" cy="1168068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DAECD96F-F038-B08A-6FB3-D78894CE8F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27463" y="3181784"/>
            <a:ext cx="1410374" cy="111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9614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11. Logs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5237" y="3040062"/>
            <a:ext cx="6705600" cy="1403461"/>
          </a:xfrm>
        </p:spPr>
        <p:txBody>
          <a:bodyPr/>
          <a:lstStyle/>
          <a:p>
            <a:r>
              <a:rPr lang="pt-BR" sz="4400" dirty="0">
                <a:solidFill>
                  <a:srgbClr val="494949"/>
                </a:solidFill>
              </a:rPr>
              <a:t>Trate logs como fluxos de eventos</a:t>
            </a:r>
            <a:endParaRPr lang="pt-BR" sz="4400" b="1" dirty="0">
              <a:solidFill>
                <a:srgbClr val="494949"/>
              </a:solidFill>
            </a:endParaRPr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286F8737-4EBF-4EFD-A273-208CDAF30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836" y="2337553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7626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11. Logs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8686799" cy="457971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 err="1">
                <a:solidFill>
                  <a:srgbClr val="494949"/>
                </a:solidFill>
              </a:rPr>
              <a:t>Observabilidade</a:t>
            </a: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Telemetria, métricas, dashboards de monitoramento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É comum que o tratamento de logs seja delegado a um serviço externo (arquivos na maioria dos casos são inviáveis hoje)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rgbClr val="494949"/>
                </a:solidFill>
              </a:rPr>
              <a:t>Application</a:t>
            </a:r>
            <a:r>
              <a:rPr lang="pt-BR" sz="2800" b="1" dirty="0">
                <a:solidFill>
                  <a:srgbClr val="494949"/>
                </a:solidFill>
              </a:rPr>
              <a:t> Insights</a:t>
            </a:r>
            <a:r>
              <a:rPr lang="pt-BR" sz="2800" dirty="0">
                <a:solidFill>
                  <a:srgbClr val="494949"/>
                </a:solidFill>
              </a:rPr>
              <a:t>, </a:t>
            </a:r>
            <a:r>
              <a:rPr lang="pt-BR" sz="2800" b="1" dirty="0">
                <a:solidFill>
                  <a:srgbClr val="494949"/>
                </a:solidFill>
              </a:rPr>
              <a:t>Azure Monitor</a:t>
            </a:r>
            <a:r>
              <a:rPr lang="pt-BR" sz="2800" dirty="0">
                <a:solidFill>
                  <a:srgbClr val="494949"/>
                </a:solidFill>
              </a:rPr>
              <a:t>, </a:t>
            </a:r>
            <a:r>
              <a:rPr lang="pt-BR" sz="2800" b="1" dirty="0" err="1">
                <a:solidFill>
                  <a:srgbClr val="494949"/>
                </a:solidFill>
              </a:rPr>
              <a:t>Prometheus</a:t>
            </a:r>
            <a:r>
              <a:rPr lang="pt-BR" sz="2800" b="1" dirty="0">
                <a:solidFill>
                  <a:srgbClr val="494949"/>
                </a:solidFill>
              </a:rPr>
              <a:t>, </a:t>
            </a:r>
            <a:r>
              <a:rPr lang="pt-BR" sz="2800" b="1" dirty="0" err="1">
                <a:solidFill>
                  <a:srgbClr val="494949"/>
                </a:solidFill>
              </a:rPr>
              <a:t>OpenTelemetry</a:t>
            </a:r>
            <a:r>
              <a:rPr lang="pt-BR" sz="2800" b="1" dirty="0">
                <a:solidFill>
                  <a:srgbClr val="494949"/>
                </a:solidFill>
              </a:rPr>
              <a:t>...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24C90B5-D621-4167-9851-7C4963BBF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32219" y="2484202"/>
            <a:ext cx="1298282" cy="1298282"/>
          </a:xfrm>
          <a:prstGeom prst="rect">
            <a:avLst/>
          </a:prstGeom>
        </p:spPr>
      </p:pic>
      <p:pic>
        <p:nvPicPr>
          <p:cNvPr id="7" name="Imagem 6" descr="Logotipo, Ícone&#10;&#10;Descrição gerada automaticamente">
            <a:extLst>
              <a:ext uri="{FF2B5EF4-FFF2-40B4-BE49-F238E27FC236}">
                <a16:creationId xmlns:a16="http://schemas.microsoft.com/office/drawing/2014/main" id="{5C86864B-36C2-4227-8939-D848E1C6EB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6400" y="4106862"/>
            <a:ext cx="1251025" cy="1240600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62000559-7DF6-4D4A-2EAD-9AB9881FB3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54538" y="2459934"/>
            <a:ext cx="1295266" cy="1295266"/>
          </a:xfrm>
          <a:prstGeom prst="rect">
            <a:avLst/>
          </a:prstGeom>
        </p:spPr>
      </p:pic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86A72FCD-0683-21BC-2654-CF0D9E156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4037" y="4106862"/>
            <a:ext cx="1135064" cy="113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0184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EADDB-8080-8CC5-ADB5-082851441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366A2FD2-5424-0DA6-456A-C6EC73F7D21A}"/>
              </a:ext>
            </a:extLst>
          </p:cNvPr>
          <p:cNvSpPr/>
          <p:nvPr/>
        </p:nvSpPr>
        <p:spPr bwMode="auto">
          <a:xfrm>
            <a:off x="9113837" y="4183063"/>
            <a:ext cx="2124323" cy="1066800"/>
          </a:xfrm>
          <a:prstGeom prst="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pt-BR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05529E-1774-3504-1195-A629E33C8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16" y="1238303"/>
            <a:ext cx="7692721" cy="5181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Most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Valuable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Professional (MVP)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Professor na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Etec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Itu </a:t>
            </a:r>
          </a:p>
          <a:p>
            <a:pPr marL="0" indent="0">
              <a:lnSpc>
                <a:spcPct val="100000"/>
              </a:lnSpc>
              <a:buNone/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Arquiteto de Soluções/Software na CI&amp;T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+30 anos de experiência na área de Tecnologia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Community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Leader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Autor Técnico e Palestrante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354DC6-26CE-3B1B-D6DB-9117279A2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7" y="36366"/>
            <a:ext cx="5541788" cy="1174896"/>
          </a:xfrm>
        </p:spPr>
        <p:txBody>
          <a:bodyPr anchor="ctr">
            <a:normAutofit fontScale="90000"/>
          </a:bodyPr>
          <a:lstStyle/>
          <a:p>
            <a:pPr algn="l"/>
            <a:r>
              <a:rPr lang="pt-PT" sz="4488" b="1" dirty="0">
                <a:solidFill>
                  <a:schemeClr val="bg2">
                    <a:lumMod val="25000"/>
                  </a:schemeClr>
                </a:solidFill>
              </a:rPr>
              <a:t>Marcio Rogério Nizzola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995FEADC-6E71-4E84-8B18-9779CBA3F300}"/>
              </a:ext>
            </a:extLst>
          </p:cNvPr>
          <p:cNvSpPr txBox="1">
            <a:spLocks/>
          </p:cNvSpPr>
          <p:nvPr/>
        </p:nvSpPr>
        <p:spPr>
          <a:xfrm>
            <a:off x="883" y="6589794"/>
            <a:ext cx="12434710" cy="415870"/>
          </a:xfrm>
          <a:prstGeom prst="rect">
            <a:avLst/>
          </a:prstGeom>
          <a:solidFill>
            <a:srgbClr val="292929"/>
          </a:solidFill>
        </p:spPr>
        <p:txBody>
          <a:bodyPr vert="horz" lIns="93247" tIns="46623" rIns="93247" bIns="46623" rtlCol="0">
            <a:noAutofit/>
          </a:bodyPr>
          <a:lstStyle>
            <a:lvl1pPr marL="342900" indent="-3429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836" spc="300" dirty="0">
                <a:solidFill>
                  <a:schemeClr val="bg1"/>
                </a:solidFill>
              </a:rPr>
              <a:t>https://marcionizzola.medium.com</a:t>
            </a:r>
          </a:p>
        </p:txBody>
      </p:sp>
      <p:pic>
        <p:nvPicPr>
          <p:cNvPr id="9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14CB601E-69BB-8EC6-2576-7DF555504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726" y="2935975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27C5ACB-6730-C4F1-DBC3-C7F1A9F95B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162" y="4183062"/>
            <a:ext cx="2124323" cy="1066800"/>
          </a:xfrm>
          <a:prstGeom prst="rect">
            <a:avLst/>
          </a:prstGeom>
        </p:spPr>
      </p:pic>
      <p:pic>
        <p:nvPicPr>
          <p:cNvPr id="13" name="Imagem 12" descr="Homem olhando para o lado&#10;&#10;O conteúdo gerado por IA pode estar incorreto.">
            <a:extLst>
              <a:ext uri="{FF2B5EF4-FFF2-40B4-BE49-F238E27FC236}">
                <a16:creationId xmlns:a16="http://schemas.microsoft.com/office/drawing/2014/main" id="{7075990F-28CE-D692-B19D-96B154C748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2385" y="383422"/>
            <a:ext cx="2133747" cy="213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4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600" b="1" dirty="0">
                <a:solidFill>
                  <a:schemeClr val="accent3">
                    <a:lumMod val="75000"/>
                  </a:schemeClr>
                </a:solidFill>
              </a:rPr>
              <a:t>12. Admin Processes (Processos Administrativos)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5237" y="2669812"/>
            <a:ext cx="6705600" cy="2012859"/>
          </a:xfrm>
        </p:spPr>
        <p:txBody>
          <a:bodyPr/>
          <a:lstStyle/>
          <a:p>
            <a:r>
              <a:rPr lang="pt-BR" sz="4400" dirty="0">
                <a:solidFill>
                  <a:srgbClr val="494949"/>
                </a:solidFill>
              </a:rPr>
              <a:t>Rode tarefas de administração/gestão em processos pontuais</a:t>
            </a:r>
            <a:endParaRPr lang="pt-BR" sz="4400" b="1" dirty="0">
              <a:solidFill>
                <a:srgbClr val="494949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1451A8-3F1E-4FAA-A7CE-F9908332A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922" y="4006084"/>
            <a:ext cx="1433824" cy="1433824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41CE45C8-C700-435F-B726-020AC4E0B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1637" y="2976562"/>
            <a:ext cx="1041400" cy="1041400"/>
          </a:xfrm>
          <a:prstGeom prst="rect">
            <a:avLst/>
          </a:prstGeom>
        </p:spPr>
      </p:pic>
      <p:pic>
        <p:nvPicPr>
          <p:cNvPr id="4" name="Imagem 3" descr="Forma&#10;&#10;Descrição gerada automaticamente com confiança média">
            <a:extLst>
              <a:ext uri="{FF2B5EF4-FFF2-40B4-BE49-F238E27FC236}">
                <a16:creationId xmlns:a16="http://schemas.microsoft.com/office/drawing/2014/main" id="{2B302423-E1F6-FAB0-C90A-199F2995E2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875"/>
          <a:stretch/>
        </p:blipFill>
        <p:spPr>
          <a:xfrm>
            <a:off x="10839158" y="4615628"/>
            <a:ext cx="1155673" cy="119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72434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600" b="1" dirty="0">
                <a:solidFill>
                  <a:schemeClr val="accent3">
                    <a:lumMod val="75000"/>
                  </a:schemeClr>
                </a:solidFill>
              </a:rPr>
              <a:t>12. Admin Processes (Processos Administrativos)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8686799" cy="513986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Scripts de tarefas pontuais, </a:t>
            </a:r>
            <a:r>
              <a:rPr lang="pt-BR" sz="2800" dirty="0" err="1">
                <a:solidFill>
                  <a:srgbClr val="494949"/>
                </a:solidFill>
              </a:rPr>
              <a:t>Migrations</a:t>
            </a: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Necessidade de documentação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Versionamento do código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É comum o uso de soluções de script como </a:t>
            </a:r>
            <a:r>
              <a:rPr lang="pt-BR" sz="2800" b="1" dirty="0" err="1">
                <a:solidFill>
                  <a:srgbClr val="494949"/>
                </a:solidFill>
              </a:rPr>
              <a:t>PowerShell</a:t>
            </a:r>
            <a:r>
              <a:rPr lang="pt-BR" sz="2800" dirty="0">
                <a:solidFill>
                  <a:srgbClr val="494949"/>
                </a:solidFill>
              </a:rPr>
              <a:t>, </a:t>
            </a:r>
            <a:r>
              <a:rPr lang="pt-BR" sz="2800" b="1" dirty="0" err="1">
                <a:solidFill>
                  <a:srgbClr val="494949"/>
                </a:solidFill>
              </a:rPr>
              <a:t>Bash</a:t>
            </a:r>
            <a:r>
              <a:rPr lang="pt-BR" sz="2800" b="1" dirty="0">
                <a:solidFill>
                  <a:srgbClr val="494949"/>
                </a:solidFill>
              </a:rPr>
              <a:t> e </a:t>
            </a:r>
            <a:r>
              <a:rPr lang="pt-BR" sz="2800" b="1" dirty="0" err="1">
                <a:solidFill>
                  <a:srgbClr val="494949"/>
                </a:solidFill>
              </a:rPr>
              <a:t>Terraform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Azure Automation</a:t>
            </a:r>
            <a:r>
              <a:rPr lang="pt-BR" sz="2800" dirty="0">
                <a:solidFill>
                  <a:srgbClr val="494949"/>
                </a:solidFill>
              </a:rPr>
              <a:t> é uma alternativa para gerenciar ações deste tipo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E14DD8C-C6DB-44D4-9087-88832677E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2602" y="3391911"/>
            <a:ext cx="1433824" cy="1433824"/>
          </a:xfrm>
          <a:prstGeom prst="rect">
            <a:avLst/>
          </a:prstGeom>
        </p:spPr>
      </p:pic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5ABC0379-17AD-495A-9250-A5772150A8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9572"/>
          <a:stretch/>
        </p:blipFill>
        <p:spPr>
          <a:xfrm>
            <a:off x="10846314" y="3405945"/>
            <a:ext cx="1106741" cy="1157647"/>
          </a:xfrm>
          <a:prstGeom prst="rect">
            <a:avLst/>
          </a:prstGeom>
        </p:spPr>
      </p:pic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5BEF249B-E252-4832-AF3C-F95F5B2526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3914" y="1856929"/>
            <a:ext cx="1041400" cy="1041400"/>
          </a:xfrm>
          <a:prstGeom prst="rect">
            <a:avLst/>
          </a:prstGeom>
        </p:spPr>
      </p:pic>
      <p:pic>
        <p:nvPicPr>
          <p:cNvPr id="4" name="Imagem 3" descr="Forma&#10;&#10;Descrição gerada automaticamente com confiança média">
            <a:extLst>
              <a:ext uri="{FF2B5EF4-FFF2-40B4-BE49-F238E27FC236}">
                <a16:creationId xmlns:a16="http://schemas.microsoft.com/office/drawing/2014/main" id="{E1DED370-18C3-D77E-6D09-73E3AD772B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6875"/>
          <a:stretch/>
        </p:blipFill>
        <p:spPr>
          <a:xfrm>
            <a:off x="9918589" y="4886224"/>
            <a:ext cx="1155673" cy="1198620"/>
          </a:xfrm>
          <a:prstGeom prst="rect">
            <a:avLst/>
          </a:prstGeom>
        </p:spPr>
      </p:pic>
      <p:pic>
        <p:nvPicPr>
          <p:cNvPr id="7" name="Imagem 6" descr="Desenho de uma pessoa&#10;&#10;O conteúdo gerado por IA pode estar incorreto.">
            <a:extLst>
              <a:ext uri="{FF2B5EF4-FFF2-40B4-BE49-F238E27FC236}">
                <a16:creationId xmlns:a16="http://schemas.microsoft.com/office/drawing/2014/main" id="{2B5BE2AB-EEDF-E685-ADB3-B99D101FCB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3303" y="1762869"/>
            <a:ext cx="2646225" cy="138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99034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56914-B952-E42F-3C49-0F6501F3F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552291-4FAA-884B-D932-F5A0B5894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Conteúdos desta apresentação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102C28F0-967B-6A4F-9E7A-78698EDEC509}"/>
              </a:ext>
            </a:extLst>
          </p:cNvPr>
          <p:cNvSpPr>
            <a:spLocks noGrp="1"/>
          </p:cNvSpPr>
          <p:nvPr/>
        </p:nvSpPr>
        <p:spPr>
          <a:xfrm>
            <a:off x="1227137" y="3617497"/>
            <a:ext cx="9982201" cy="48936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200" b="1" dirty="0">
                <a:solidFill>
                  <a:schemeClr val="bg1"/>
                </a:solidFill>
              </a:rPr>
              <a:t>github.com/renatogroffe/TwelveFactorApp_UniMetrocamp-2025-03</a:t>
            </a:r>
          </a:p>
        </p:txBody>
      </p:sp>
      <p:pic>
        <p:nvPicPr>
          <p:cNvPr id="3" name="Imagem 2" descr="Logotipo, Ícone&#10;&#10;Descrição gerada automaticamente">
            <a:extLst>
              <a:ext uri="{FF2B5EF4-FFF2-40B4-BE49-F238E27FC236}">
                <a16:creationId xmlns:a16="http://schemas.microsoft.com/office/drawing/2014/main" id="{7131862B-AD4B-97A7-9437-5AF4B2B227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06" r="30348" b="40106"/>
          <a:stretch/>
        </p:blipFill>
        <p:spPr>
          <a:xfrm>
            <a:off x="2837827" y="4599479"/>
            <a:ext cx="1696393" cy="152206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47EFB9F-41F5-E138-C027-C56A40840C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58" r="31153" b="27022"/>
          <a:stretch/>
        </p:blipFill>
        <p:spPr>
          <a:xfrm>
            <a:off x="4575089" y="4656232"/>
            <a:ext cx="1499183" cy="140855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3415583-4016-1430-A9B6-554D24E85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0544" y="4568858"/>
            <a:ext cx="1319418" cy="1583302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76091B2A-490B-4DA2-5F27-0B50BF4F44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90037" y="4640262"/>
            <a:ext cx="1829413" cy="1444655"/>
          </a:xfrm>
          <a:prstGeom prst="rect">
            <a:avLst/>
          </a:prstGeom>
        </p:spPr>
      </p:pic>
      <p:pic>
        <p:nvPicPr>
          <p:cNvPr id="10" name="Imagem 9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A5028110-483E-8468-2D7C-87DD4C02DC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9962" y="4485471"/>
            <a:ext cx="1750075" cy="1750075"/>
          </a:xfrm>
          <a:prstGeom prst="rect">
            <a:avLst/>
          </a:prstGeom>
        </p:spPr>
      </p:pic>
      <p:pic>
        <p:nvPicPr>
          <p:cNvPr id="12" name="Imagem 11" descr="Logotipo, Ícone&#10;&#10;Descrição gerada automaticamente">
            <a:extLst>
              <a:ext uri="{FF2B5EF4-FFF2-40B4-BE49-F238E27FC236}">
                <a16:creationId xmlns:a16="http://schemas.microsoft.com/office/drawing/2014/main" id="{6636309D-19C8-8DA8-3E44-508116D3B6E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56229"/>
          <a:stretch/>
        </p:blipFill>
        <p:spPr>
          <a:xfrm>
            <a:off x="1396290" y="4656232"/>
            <a:ext cx="1400668" cy="1337514"/>
          </a:xfrm>
          <a:prstGeom prst="rect">
            <a:avLst/>
          </a:prstGeom>
        </p:spPr>
      </p:pic>
      <p:pic>
        <p:nvPicPr>
          <p:cNvPr id="14" name="Imagem 13" descr="Código QR&#10;&#10;O conteúdo gerado por IA pode estar incorreto.">
            <a:extLst>
              <a:ext uri="{FF2B5EF4-FFF2-40B4-BE49-F238E27FC236}">
                <a16:creationId xmlns:a16="http://schemas.microsoft.com/office/drawing/2014/main" id="{B7A9220E-801A-B182-3736-0686D9F753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13337" y="1217415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44617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/>
          <p:cNvGrpSpPr/>
          <p:nvPr/>
        </p:nvGrpSpPr>
        <p:grpSpPr>
          <a:xfrm>
            <a:off x="0" y="0"/>
            <a:ext cx="12436475" cy="7078662"/>
            <a:chOff x="0" y="5843723"/>
            <a:chExt cx="12436475" cy="1150802"/>
          </a:xfrm>
        </p:grpSpPr>
        <p:sp>
          <p:nvSpPr>
            <p:cNvPr id="7" name="Retângulo 6"/>
            <p:cNvSpPr/>
            <p:nvPr/>
          </p:nvSpPr>
          <p:spPr bwMode="auto">
            <a:xfrm>
              <a:off x="0" y="5854505"/>
              <a:ext cx="12436475" cy="1140020"/>
            </a:xfrm>
            <a:prstGeom prst="rect">
              <a:avLst/>
            </a:prstGeom>
            <a:solidFill>
              <a:srgbClr val="29292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tângulo 7"/>
            <p:cNvSpPr/>
            <p:nvPr/>
          </p:nvSpPr>
          <p:spPr bwMode="auto">
            <a:xfrm>
              <a:off x="0" y="5843723"/>
              <a:ext cx="12436475" cy="10782"/>
            </a:xfrm>
            <a:prstGeom prst="rect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50825" y="5169852"/>
            <a:ext cx="11934824" cy="627864"/>
          </a:xfrm>
        </p:spPr>
        <p:txBody>
          <a:bodyPr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Título 3">
            <a:extLst>
              <a:ext uri="{FF2B5EF4-FFF2-40B4-BE49-F238E27FC236}">
                <a16:creationId xmlns:a16="http://schemas.microsoft.com/office/drawing/2014/main" id="{1581A68B-F4F2-4842-B63E-4808CD8AE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837" y="2883852"/>
            <a:ext cx="4876800" cy="1181862"/>
          </a:xfrm>
        </p:spPr>
        <p:txBody>
          <a:bodyPr/>
          <a:lstStyle/>
          <a:p>
            <a:r>
              <a:rPr lang="pt-BR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93502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265B2-2369-7A84-5D62-19590AEBC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1378F0-B570-9655-3720-E48C24CEC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16" y="1238303"/>
            <a:ext cx="7692721" cy="5181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Arquiteto Software @ Ambev Tech /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ABInbev</a:t>
            </a: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Membro @ DEVPIRA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MS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Tecnical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Specialist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Web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</a:t>
            </a:r>
          </a:p>
          <a:p>
            <a:pPr marL="0" indent="0">
              <a:lnSpc>
                <a:spcPct val="100000"/>
              </a:lnSpc>
              <a:buNone/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+20 anos de experiência na área de Tecnologia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Palestrante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1A2A35-CC34-386D-862A-FF9C2C9B6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7" y="36366"/>
            <a:ext cx="5541788" cy="1174896"/>
          </a:xfrm>
        </p:spPr>
        <p:txBody>
          <a:bodyPr anchor="ctr">
            <a:normAutofit/>
          </a:bodyPr>
          <a:lstStyle/>
          <a:p>
            <a:pPr algn="l"/>
            <a:r>
              <a:rPr lang="pt-PT" sz="4488" b="1" dirty="0">
                <a:solidFill>
                  <a:schemeClr val="bg2">
                    <a:lumMod val="25000"/>
                  </a:schemeClr>
                </a:solidFill>
              </a:rPr>
              <a:t>Murilo </a:t>
            </a:r>
            <a:r>
              <a:rPr lang="pt-PT" sz="4488" b="1" dirty="0" err="1">
                <a:solidFill>
                  <a:schemeClr val="bg2">
                    <a:lumMod val="25000"/>
                  </a:schemeClr>
                </a:solidFill>
              </a:rPr>
              <a:t>Beltrame</a:t>
            </a:r>
            <a:endParaRPr lang="pt-PT" sz="4488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28EA7D59-7E51-0507-C2DA-D0479F3F7CAC}"/>
              </a:ext>
            </a:extLst>
          </p:cNvPr>
          <p:cNvSpPr txBox="1">
            <a:spLocks/>
          </p:cNvSpPr>
          <p:nvPr/>
        </p:nvSpPr>
        <p:spPr>
          <a:xfrm>
            <a:off x="-30163" y="6589794"/>
            <a:ext cx="12725400" cy="415870"/>
          </a:xfrm>
          <a:prstGeom prst="rect">
            <a:avLst/>
          </a:prstGeom>
          <a:solidFill>
            <a:srgbClr val="292929"/>
          </a:solidFill>
        </p:spPr>
        <p:txBody>
          <a:bodyPr vert="horz" lIns="93247" tIns="46623" rIns="93247" bIns="46623" rtlCol="0">
            <a:noAutofit/>
          </a:bodyPr>
          <a:lstStyle>
            <a:lvl1pPr marL="342900" indent="-3429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endParaRPr lang="pt-BR" sz="1836" spc="300" dirty="0">
              <a:solidFill>
                <a:schemeClr val="bg1"/>
              </a:solidFill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6F1DB6C5-98C1-EA8E-2120-DADA8C19C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614" y="324965"/>
            <a:ext cx="2064045" cy="2290202"/>
          </a:xfrm>
          <a:prstGeom prst="rect">
            <a:avLst/>
          </a:prstGeom>
        </p:spPr>
      </p:pic>
      <p:pic>
        <p:nvPicPr>
          <p:cNvPr id="8" name="Immagine 7" descr="Immagine che contiene Viso umano, persona, vestiti, occhiale&#10;&#10;Il contenuto generato dall'IA potrebbe non essere corretto.">
            <a:extLst>
              <a:ext uri="{FF2B5EF4-FFF2-40B4-BE49-F238E27FC236}">
                <a16:creationId xmlns:a16="http://schemas.microsoft.com/office/drawing/2014/main" id="{B3E5BB68-CCB9-E7A1-F60C-FC945DBE0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3051" y="324965"/>
            <a:ext cx="2209608" cy="2290202"/>
          </a:xfrm>
          <a:prstGeom prst="rect">
            <a:avLst/>
          </a:prstGeom>
        </p:spPr>
      </p:pic>
      <p:pic>
        <p:nvPicPr>
          <p:cNvPr id="11" name="Immagine 10" descr="Immagine che contiene logo, Carattere, Elementi grafici, simbolo&#10;&#10;Il contenuto generato dall'IA potrebbe non essere corretto.">
            <a:extLst>
              <a:ext uri="{FF2B5EF4-FFF2-40B4-BE49-F238E27FC236}">
                <a16:creationId xmlns:a16="http://schemas.microsoft.com/office/drawing/2014/main" id="{772C9E4A-7EFE-41F5-C119-8586A54DA7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8086" y="5043795"/>
            <a:ext cx="2705100" cy="1016000"/>
          </a:xfrm>
          <a:prstGeom prst="rect">
            <a:avLst/>
          </a:prstGeom>
        </p:spPr>
      </p:pic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605C8AF4-DB9D-C740-13F1-E3CED25C7C85}"/>
              </a:ext>
            </a:extLst>
          </p:cNvPr>
          <p:cNvSpPr txBox="1">
            <a:spLocks/>
          </p:cNvSpPr>
          <p:nvPr/>
        </p:nvSpPr>
        <p:spPr>
          <a:xfrm>
            <a:off x="883" y="6589794"/>
            <a:ext cx="12434710" cy="415870"/>
          </a:xfrm>
          <a:prstGeom prst="rect">
            <a:avLst/>
          </a:prstGeom>
          <a:solidFill>
            <a:srgbClr val="292929"/>
          </a:solidFill>
        </p:spPr>
        <p:txBody>
          <a:bodyPr vert="horz" lIns="93247" tIns="46623" rIns="93247" bIns="46623" rtlCol="0">
            <a:noAutofit/>
          </a:bodyPr>
          <a:lstStyle>
            <a:lvl1pPr marL="342900" indent="-3429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836" spc="300" dirty="0">
                <a:solidFill>
                  <a:schemeClr val="bg1"/>
                </a:solidFill>
              </a:rPr>
              <a:t>https://www.devpira.com.br/</a:t>
            </a:r>
          </a:p>
        </p:txBody>
      </p:sp>
    </p:spTree>
    <p:extLst>
      <p:ext uri="{BB962C8B-B14F-4D97-AF65-F5344CB8AC3E}">
        <p14:creationId xmlns:p14="http://schemas.microsoft.com/office/powerpoint/2010/main" val="374986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Conteúdos desta apresentação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/>
        </p:nvSpPr>
        <p:spPr>
          <a:xfrm>
            <a:off x="1227137" y="3617497"/>
            <a:ext cx="9982201" cy="48936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200" b="1" dirty="0">
                <a:solidFill>
                  <a:schemeClr val="bg1"/>
                </a:solidFill>
              </a:rPr>
              <a:t>github.com/renatogroffe/TwelveFactorApp_UniMetrocamp-2025-03</a:t>
            </a:r>
          </a:p>
        </p:txBody>
      </p:sp>
      <p:pic>
        <p:nvPicPr>
          <p:cNvPr id="3" name="Imagem 2" descr="Logotipo, Ícone&#10;&#10;Descrição gerada automaticamente">
            <a:extLst>
              <a:ext uri="{FF2B5EF4-FFF2-40B4-BE49-F238E27FC236}">
                <a16:creationId xmlns:a16="http://schemas.microsoft.com/office/drawing/2014/main" id="{B0CB5838-3F25-99E0-3010-06CE753ED6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06" r="30348" b="40106"/>
          <a:stretch/>
        </p:blipFill>
        <p:spPr>
          <a:xfrm>
            <a:off x="2837827" y="4599479"/>
            <a:ext cx="1696393" cy="152206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4B3AE3C-1215-C33D-39E5-A1568D811E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58" r="31153" b="27022"/>
          <a:stretch/>
        </p:blipFill>
        <p:spPr>
          <a:xfrm>
            <a:off x="4575089" y="4656232"/>
            <a:ext cx="1499183" cy="140855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0C9FF7B-BD4E-54DA-83FC-5743C15B5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0544" y="4568858"/>
            <a:ext cx="1319418" cy="1583302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FD1C69FB-8C6F-06B7-9706-4B0F93E8A8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90037" y="4640262"/>
            <a:ext cx="1829413" cy="1444655"/>
          </a:xfrm>
          <a:prstGeom prst="rect">
            <a:avLst/>
          </a:prstGeom>
        </p:spPr>
      </p:pic>
      <p:pic>
        <p:nvPicPr>
          <p:cNvPr id="10" name="Imagem 9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E4B61EC3-AEB0-C5ED-233F-7FDFB5F2C6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9962" y="4485471"/>
            <a:ext cx="1750075" cy="1750075"/>
          </a:xfrm>
          <a:prstGeom prst="rect">
            <a:avLst/>
          </a:prstGeom>
        </p:spPr>
      </p:pic>
      <p:pic>
        <p:nvPicPr>
          <p:cNvPr id="12" name="Imagem 11" descr="Logotipo, Ícone&#10;&#10;Descrição gerada automaticamente">
            <a:extLst>
              <a:ext uri="{FF2B5EF4-FFF2-40B4-BE49-F238E27FC236}">
                <a16:creationId xmlns:a16="http://schemas.microsoft.com/office/drawing/2014/main" id="{D0EBB573-4D94-169C-EDAD-0C6DA9F615E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56229"/>
          <a:stretch/>
        </p:blipFill>
        <p:spPr>
          <a:xfrm>
            <a:off x="1396290" y="4656232"/>
            <a:ext cx="1400668" cy="1337514"/>
          </a:xfrm>
          <a:prstGeom prst="rect">
            <a:avLst/>
          </a:prstGeom>
        </p:spPr>
      </p:pic>
      <p:pic>
        <p:nvPicPr>
          <p:cNvPr id="14" name="Imagem 13" descr="Código QR&#10;&#10;O conteúdo gerado por IA pode estar incorreto.">
            <a:extLst>
              <a:ext uri="{FF2B5EF4-FFF2-40B4-BE49-F238E27FC236}">
                <a16:creationId xmlns:a16="http://schemas.microsoft.com/office/drawing/2014/main" id="{D11DDAF0-1AA7-C037-AE89-5728067B5E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13337" y="1217415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1793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A</a:t>
            </a:r>
            <a:r>
              <a:rPr lang="pt-BR" sz="4000" dirty="0" err="1">
                <a:solidFill>
                  <a:schemeClr val="accent3">
                    <a:lumMod val="75000"/>
                  </a:schemeClr>
                </a:solidFill>
              </a:rPr>
              <a:t>genda</a:t>
            </a:r>
            <a:endParaRPr lang="pt-BR" sz="4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7148" y="1820862"/>
            <a:ext cx="10426889" cy="171123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rgbClr val="494949"/>
                </a:solidFill>
              </a:rPr>
              <a:t>Twelve</a:t>
            </a:r>
            <a:r>
              <a:rPr lang="pt-BR" sz="3200" dirty="0">
                <a:solidFill>
                  <a:srgbClr val="494949"/>
                </a:solidFill>
              </a:rPr>
              <a:t> Factor Apps: uma visão geral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Open </a:t>
            </a:r>
            <a:r>
              <a:rPr lang="pt-BR" sz="3200" dirty="0" err="1">
                <a:solidFill>
                  <a:srgbClr val="494949"/>
                </a:solidFill>
              </a:rPr>
              <a:t>source</a:t>
            </a:r>
            <a:r>
              <a:rPr lang="pt-BR" sz="3200" dirty="0">
                <a:solidFill>
                  <a:srgbClr val="494949"/>
                </a:solidFill>
              </a:rPr>
              <a:t>, nuvem, cloud </a:t>
            </a:r>
            <a:r>
              <a:rPr lang="pt-BR" sz="3200" dirty="0" err="1">
                <a:solidFill>
                  <a:srgbClr val="494949"/>
                </a:solidFill>
              </a:rPr>
              <a:t>native</a:t>
            </a:r>
            <a:r>
              <a:rPr lang="pt-BR" sz="3200" dirty="0">
                <a:solidFill>
                  <a:srgbClr val="494949"/>
                </a:solidFill>
              </a:rPr>
              <a:t>, boas práticas...</a:t>
            </a:r>
          </a:p>
        </p:txBody>
      </p:sp>
    </p:spTree>
    <p:extLst>
      <p:ext uri="{BB962C8B-B14F-4D97-AF65-F5344CB8AC3E}">
        <p14:creationId xmlns:p14="http://schemas.microsoft.com/office/powerpoint/2010/main" val="25532830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Twelve</a:t>
            </a:r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-Factor App: uma visão geral</a:t>
            </a:r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972B7AAE-4130-4024-BB54-2DCC94CB0D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12268199" cy="466281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000" dirty="0">
                <a:solidFill>
                  <a:srgbClr val="494949"/>
                </a:solidFill>
              </a:rPr>
              <a:t>Concebida dentro da </a:t>
            </a:r>
            <a:r>
              <a:rPr lang="pt-BR" sz="3000" b="1" dirty="0" err="1">
                <a:solidFill>
                  <a:srgbClr val="494949"/>
                </a:solidFill>
              </a:rPr>
              <a:t>Heroku</a:t>
            </a:r>
            <a:endParaRPr lang="pt-BR" sz="30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0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000" b="1" dirty="0">
                <a:solidFill>
                  <a:srgbClr val="494949"/>
                </a:solidFill>
              </a:rPr>
              <a:t>Software as a Service (SaaS)</a:t>
            </a:r>
          </a:p>
          <a:p>
            <a:endParaRPr lang="pt-BR" sz="30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000" dirty="0">
                <a:solidFill>
                  <a:srgbClr val="494949"/>
                </a:solidFill>
              </a:rPr>
              <a:t>Metodologia </a:t>
            </a:r>
            <a:r>
              <a:rPr lang="pt-BR" sz="3000" b="1" dirty="0">
                <a:solidFill>
                  <a:srgbClr val="494949"/>
                </a:solidFill>
              </a:rPr>
              <a:t>agnóstica</a:t>
            </a:r>
            <a:r>
              <a:rPr lang="pt-BR" sz="3000" dirty="0">
                <a:solidFill>
                  <a:srgbClr val="494949"/>
                </a:solidFill>
              </a:rPr>
              <a:t> para construção de </a:t>
            </a:r>
            <a:r>
              <a:rPr lang="pt-BR" sz="3000" b="1" dirty="0">
                <a:solidFill>
                  <a:srgbClr val="494949"/>
                </a:solidFill>
              </a:rPr>
              <a:t>aplicações robustas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0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000" b="1" dirty="0">
                <a:solidFill>
                  <a:srgbClr val="494949"/>
                </a:solidFill>
              </a:rPr>
              <a:t>Princípios</a:t>
            </a:r>
            <a:r>
              <a:rPr lang="pt-BR" sz="3000" dirty="0">
                <a:solidFill>
                  <a:srgbClr val="494949"/>
                </a:solidFill>
              </a:rPr>
              <a:t> com recomendações muito úteis para aplicações em nuvem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0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000" dirty="0">
                <a:solidFill>
                  <a:srgbClr val="494949"/>
                </a:solidFill>
              </a:rPr>
              <a:t>Link: </a:t>
            </a:r>
            <a:r>
              <a:rPr lang="pt-BR" sz="3000" dirty="0">
                <a:solidFill>
                  <a:srgbClr val="494949"/>
                </a:solidFill>
                <a:hlinkClick r:id="rId3"/>
              </a:rPr>
              <a:t>https://12factor.net/pt_br/</a:t>
            </a:r>
            <a:endParaRPr lang="pt-BR" sz="3000" dirty="0">
              <a:solidFill>
                <a:srgbClr val="4949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8146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1. 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Codebase</a:t>
            </a:r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 (base de código)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5237" y="2278062"/>
            <a:ext cx="6705600" cy="3384256"/>
          </a:xfrm>
        </p:spPr>
        <p:txBody>
          <a:bodyPr/>
          <a:lstStyle/>
          <a:p>
            <a:r>
              <a:rPr lang="pt-BR" sz="4400">
                <a:solidFill>
                  <a:srgbClr val="494949"/>
                </a:solidFill>
              </a:rPr>
              <a:t>Uma base de código (repositório) num controlador de versões, múltiplos deploys</a:t>
            </a:r>
            <a:endParaRPr lang="pt-BR" sz="4400" b="1" dirty="0">
              <a:solidFill>
                <a:srgbClr val="494949"/>
              </a:solidFill>
            </a:endParaRPr>
          </a:p>
        </p:txBody>
      </p:sp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760378DC-AFC3-46EF-9127-438AA9B90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837" y="2812126"/>
            <a:ext cx="3278404" cy="137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7682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1. 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Codebase</a:t>
            </a:r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 (base de código)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8305799" cy="518160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494949"/>
                </a:solidFill>
              </a:rPr>
              <a:t>Versionamento de código é essencial</a:t>
            </a:r>
          </a:p>
          <a:p>
            <a:endParaRPr lang="pt-BR" sz="2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b="1" dirty="0" err="1">
                <a:solidFill>
                  <a:srgbClr val="494949"/>
                </a:solidFill>
              </a:rPr>
              <a:t>Codebase</a:t>
            </a:r>
            <a:r>
              <a:rPr lang="pt-BR" sz="2600" b="1" dirty="0">
                <a:solidFill>
                  <a:srgbClr val="494949"/>
                </a:solidFill>
              </a:rPr>
              <a:t> = Base de Código =</a:t>
            </a:r>
            <a:r>
              <a:rPr lang="pt-BR" sz="2600" dirty="0">
                <a:solidFill>
                  <a:srgbClr val="494949"/>
                </a:solidFill>
              </a:rPr>
              <a:t> repositório de código de uma única aplicação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494949"/>
                </a:solidFill>
              </a:rPr>
              <a:t>O uso de um </a:t>
            </a:r>
            <a:r>
              <a:rPr lang="pt-BR" sz="2600" b="1" dirty="0" err="1">
                <a:solidFill>
                  <a:srgbClr val="494949"/>
                </a:solidFill>
              </a:rPr>
              <a:t>monorepo</a:t>
            </a:r>
            <a:r>
              <a:rPr lang="pt-BR" sz="2600" dirty="0">
                <a:solidFill>
                  <a:srgbClr val="494949"/>
                </a:solidFill>
              </a:rPr>
              <a:t> é uma </a:t>
            </a:r>
            <a:r>
              <a:rPr lang="pt-BR" sz="2600" b="1" dirty="0">
                <a:solidFill>
                  <a:srgbClr val="494949"/>
                </a:solidFill>
              </a:rPr>
              <a:t>violação deste princípio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6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494949"/>
                </a:solidFill>
              </a:rPr>
              <a:t>A importância do uso de </a:t>
            </a:r>
            <a:r>
              <a:rPr lang="pt-BR" sz="2600" dirty="0" err="1">
                <a:solidFill>
                  <a:srgbClr val="494949"/>
                </a:solidFill>
              </a:rPr>
              <a:t>branchs</a:t>
            </a:r>
            <a:endParaRPr lang="pt-BR" sz="2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6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b="1" dirty="0" err="1">
                <a:solidFill>
                  <a:srgbClr val="494949"/>
                </a:solidFill>
              </a:rPr>
              <a:t>Git</a:t>
            </a:r>
            <a:r>
              <a:rPr lang="pt-BR" sz="2600" b="1" dirty="0">
                <a:solidFill>
                  <a:srgbClr val="494949"/>
                </a:solidFill>
              </a:rPr>
              <a:t>, GitHub</a:t>
            </a:r>
            <a:r>
              <a:rPr lang="pt-BR" sz="2600" dirty="0">
                <a:solidFill>
                  <a:srgbClr val="494949"/>
                </a:solidFill>
              </a:rPr>
              <a:t> e </a:t>
            </a:r>
            <a:r>
              <a:rPr lang="pt-BR" sz="2600" b="1" dirty="0">
                <a:solidFill>
                  <a:srgbClr val="494949"/>
                </a:solidFill>
              </a:rPr>
              <a:t>Azure </a:t>
            </a:r>
            <a:r>
              <a:rPr lang="pt-BR" sz="2600" b="1" dirty="0" err="1">
                <a:solidFill>
                  <a:srgbClr val="494949"/>
                </a:solidFill>
              </a:rPr>
              <a:t>Repos</a:t>
            </a:r>
            <a:r>
              <a:rPr lang="pt-BR" sz="2600" b="1" dirty="0">
                <a:solidFill>
                  <a:srgbClr val="494949"/>
                </a:solidFill>
              </a:rPr>
              <a:t> (Azure </a:t>
            </a:r>
            <a:r>
              <a:rPr lang="pt-BR" sz="2600" b="1" dirty="0" err="1">
                <a:solidFill>
                  <a:srgbClr val="494949"/>
                </a:solidFill>
              </a:rPr>
              <a:t>DevOps</a:t>
            </a:r>
            <a:r>
              <a:rPr lang="pt-BR" sz="2600" b="1" dirty="0">
                <a:solidFill>
                  <a:srgbClr val="494949"/>
                </a:solidFill>
              </a:rPr>
              <a:t>) são soluções  populares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BFED1070-B829-4083-914A-3C01ADEAF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037" y="3590786"/>
            <a:ext cx="1176338" cy="1176338"/>
          </a:xfrm>
          <a:prstGeom prst="rect">
            <a:avLst/>
          </a:prstGeom>
        </p:spPr>
      </p:pic>
      <p:pic>
        <p:nvPicPr>
          <p:cNvPr id="5" name="Imagem 4" descr="Logotipo, Ícone&#10;&#10;Descrição gerada automaticamente">
            <a:extLst>
              <a:ext uri="{FF2B5EF4-FFF2-40B4-BE49-F238E27FC236}">
                <a16:creationId xmlns:a16="http://schemas.microsoft.com/office/drawing/2014/main" id="{F1A5FC42-1361-4314-AEC6-C493FE13A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6237" y="2201862"/>
            <a:ext cx="2364004" cy="98808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664149D-4D11-4434-A4A9-0116068A24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1637" y="3421627"/>
            <a:ext cx="1354995" cy="135499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14A4B7A-79F3-4CAF-B286-0DE1B081918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853107" y="5003416"/>
            <a:ext cx="1190263" cy="119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3897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.potx" id="{61D5EBA6-A23E-492C-8A07-E4BCB14E768B}" vid="{2C5385DD-25CC-4B4A-8E83-9D91F0EF820F}"/>
    </a:ext>
  </a:extLst>
</a:theme>
</file>

<file path=ppt/theme/theme2.xml><?xml version="1.0" encoding="utf-8"?>
<a:theme xmlns:a="http://schemas.openxmlformats.org/drawingml/2006/main" name="1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" id="{08B3FEDF-27CE-477E-A1F2-9805036CC047}" vid="{CD0BEC05-913A-4A4A-B174-12DECD18D25B}"/>
    </a:ext>
  </a:extLst>
</a:theme>
</file>

<file path=ppt/theme/theme3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4.xml><?xml version="1.0" encoding="utf-8"?>
<a:theme xmlns:a="http://schemas.openxmlformats.org/drawingml/2006/main" name="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2" ma:contentTypeDescription="" ma:contentTypeScope="" ma:versionID="8add498658ef06bbcf3bc1f2c97d938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a14070d067e341e7ddc7e27ecc4a2d88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  <xsd:element ref="ns3:NumberofDownloa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NumberofDownloads" ma:index="40" nillable="true" ma:displayName="NumberofDownloads" ma:internalName="NumberofDownload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Georgia World Congress Center</TermName>
          <TermId xmlns="http://schemas.microsoft.com/office/infopath/2007/PartnerControls">ea0ece34-59a6-4d43-8d9e-d0f9e2a2f1ce</TermId>
        </TermInfo>
      </Terms>
    </d12e2661e9634d9aa98bbb375f31aced>
    <Event_x0020_Start_x0020_Date xmlns="01c77077-aee4-4b5f-bd4e-9cd40a6fff29">2016-09-25T07:00:00+00:00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Atlanta</TermName>
          <TermId xmlns="http://schemas.microsoft.com/office/infopath/2007/PartnerControls">01fb9831-5840-48a0-a576-3e48f42baa53</TermId>
        </TermInfo>
      </Terms>
    </iaa5f83406f94009a0f6a3e890699ff7>
    <External_x0020_Speaker xmlns="01c77077-aee4-4b5f-bd4e-9cd40a6fff29">Michael Kelley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2016-09-28T04:00:00+00:00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BRK2158</Session_x0020_Code>
    <Event_x0020_End_x0020_Date xmlns="01c77077-aee4-4b5f-bd4e-9cd40a6fff29">2016-09-30T07:00:00+00:00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 2016</TermName>
          <TermId xmlns="http://schemas.microsoft.com/office/infopath/2007/PartnerControls">e2f6a88c-86f9-4b25-a2af-b5c3afa8c82a</TermId>
        </TermInfo>
      </Terms>
    </TaxKeywordTaxHTField>
    <TaxCatchAll xmlns="230e9df3-be65-4c73-a93b-d1236ebd677e">
      <Value>174</Value>
      <Value>177</Value>
      <Value>176</Value>
      <Value>175</Value>
    </TaxCatchAll>
    <NumberofDownloads xmlns="230e9df3-be65-4c73-a93b-d1236ebd677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D8F288A-5131-4E80-AB86-F10FC03738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purl.org/dc/dcmitype/"/>
    <ds:schemaRef ds:uri="230e9df3-be65-4c73-a93b-d1236ebd677e"/>
    <ds:schemaRef ds:uri="http://schemas.microsoft.com/office/infopath/2007/PartnerControls"/>
    <ds:schemaRef ds:uri="http://schemas.microsoft.com/office/2006/metadata/properties"/>
    <ds:schemaRef ds:uri="01c77077-aee4-4b5f-bd4e-9cd40a6fff29"/>
    <ds:schemaRef ds:uri="http://schemas.microsoft.com/sharepoint/v3"/>
    <ds:schemaRef ds:uri="8ff673fc-3231-4e3a-893b-6d7f7cd32766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Microsoft_Ignite_2016_16x9_Template</Template>
  <TotalTime>9738</TotalTime>
  <Words>1905</Words>
  <Application>Microsoft Office PowerPoint</Application>
  <PresentationFormat>Personalizar</PresentationFormat>
  <Paragraphs>295</Paragraphs>
  <Slides>33</Slides>
  <Notes>33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33</vt:i4>
      </vt:variant>
    </vt:vector>
  </HeadingPairs>
  <TitlesOfParts>
    <vt:vector size="42" baseType="lpstr">
      <vt:lpstr>Arial</vt:lpstr>
      <vt:lpstr>Consolas</vt:lpstr>
      <vt:lpstr>Segoe UI</vt:lpstr>
      <vt:lpstr>Segoe UI Light</vt:lpstr>
      <vt:lpstr>Wingdings</vt:lpstr>
      <vt:lpstr>5-50002_Ignite_Breakout_Template</vt:lpstr>
      <vt:lpstr>1_5-50002_Ignite_Breakout_Template</vt:lpstr>
      <vt:lpstr>5-30721_Build_2016_Template_Light</vt:lpstr>
      <vt:lpstr>5-30721_Build_2016_Template_Dark</vt:lpstr>
      <vt:lpstr>Twelve-Factor App Boas Práticas em Aplicações na Nuvem... e também fora dela... </vt:lpstr>
      <vt:lpstr>Renato Groffe</vt:lpstr>
      <vt:lpstr>Marcio Rogério Nizzola</vt:lpstr>
      <vt:lpstr>Murilo Beltrame</vt:lpstr>
      <vt:lpstr>Conteúdos desta apresentação</vt:lpstr>
      <vt:lpstr>Agenda</vt:lpstr>
      <vt:lpstr>Twelve-Factor App: uma visão geral</vt:lpstr>
      <vt:lpstr>1. Codebase (base de código)</vt:lpstr>
      <vt:lpstr>1. Codebase (base de código)</vt:lpstr>
      <vt:lpstr>2. Dependências</vt:lpstr>
      <vt:lpstr>2. Dependências</vt:lpstr>
      <vt:lpstr>3. Configurações</vt:lpstr>
      <vt:lpstr>3. Configurações</vt:lpstr>
      <vt:lpstr>4. Backing Services (serviços de apoio)</vt:lpstr>
      <vt:lpstr>4. Backing Services (serviços de apoio)</vt:lpstr>
      <vt:lpstr>5. Build, release, run</vt:lpstr>
      <vt:lpstr>5. Build, release, run</vt:lpstr>
      <vt:lpstr>6. Process (Stateless)</vt:lpstr>
      <vt:lpstr>6. Process (Stateless)</vt:lpstr>
      <vt:lpstr>7. Port binding</vt:lpstr>
      <vt:lpstr>7. Port binding</vt:lpstr>
      <vt:lpstr>8. Concorrência</vt:lpstr>
      <vt:lpstr>8. Concorrência</vt:lpstr>
      <vt:lpstr>9. Descartabilidade (Disposability)</vt:lpstr>
      <vt:lpstr>9. Descartabilidade (Disposability)</vt:lpstr>
      <vt:lpstr>10. Paridade entre ambientes</vt:lpstr>
      <vt:lpstr>10. Paridade entre ambientes</vt:lpstr>
      <vt:lpstr>11. Logs</vt:lpstr>
      <vt:lpstr>11. Logs</vt:lpstr>
      <vt:lpstr>12. Admin Processes (Processos Administrativos)</vt:lpstr>
      <vt:lpstr>12. Admin Processes (Processos Administrativos)</vt:lpstr>
      <vt:lpstr>Conteúdos desta apresentação</vt:lpstr>
      <vt:lpstr>OBRIGADO!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See why Microsoft loves Linux and Open Source</dc:title>
  <dc:subject>&lt;Speech title here&gt;</dc:subject>
  <dc:creator>Michael Kelley (OSTC)</dc:creator>
  <cp:keywords>Microsoft Ignite 2016</cp:keywords>
  <dc:description>Template: Mitchell Derrey, Silverfox Productions_x000d_
Formatting: _x000d_
Audience Type:</dc:description>
  <cp:lastModifiedBy>Renato Groffe</cp:lastModifiedBy>
  <cp:revision>459</cp:revision>
  <dcterms:created xsi:type="dcterms:W3CDTF">2016-08-05T22:03:34Z</dcterms:created>
  <dcterms:modified xsi:type="dcterms:W3CDTF">2025-03-23T20:38:53Z</dcterms:modified>
  <cp:category>Microsoft Ignite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177;#Georgia World Congress Center|ea0ece34-59a6-4d43-8d9e-d0f9e2a2f1ce</vt:lpwstr>
  </property>
  <property fmtid="{D5CDD505-2E9C-101B-9397-08002B2CF9AE}" pid="7" name="Track">
    <vt:lpwstr/>
  </property>
  <property fmtid="{D5CDD505-2E9C-101B-9397-08002B2CF9AE}" pid="8" name="Event Location">
    <vt:lpwstr>176;#Atlanta|01fb9831-5840-48a0-a576-3e48f42baa53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174;#Microsoft Ignite 2016|e2f6a88c-86f9-4b25-a2af-b5c3afa8c82a</vt:lpwstr>
  </property>
  <property fmtid="{D5CDD505-2E9C-101B-9397-08002B2CF9AE}" pid="12" name="Audience1">
    <vt:lpwstr/>
  </property>
  <property fmtid="{D5CDD505-2E9C-101B-9397-08002B2CF9AE}" pid="13" name="Event Name">
    <vt:lpwstr>175;#Microsoft Ignite|9323c522-fe4b-4922-816b-10a1920d7afb</vt:lpwstr>
  </property>
</Properties>
</file>